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97" r:id="rId5"/>
    <p:sldMasterId id="2147483702" r:id="rId6"/>
    <p:sldMasterId id="2147483712" r:id="rId7"/>
  </p:sldMasterIdLst>
  <p:notesMasterIdLst>
    <p:notesMasterId r:id="rId29"/>
  </p:notesMasterIdLst>
  <p:handoutMasterIdLst>
    <p:handoutMasterId r:id="rId30"/>
  </p:handoutMasterIdLst>
  <p:sldIdLst>
    <p:sldId id="256" r:id="rId8"/>
    <p:sldId id="321" r:id="rId9"/>
    <p:sldId id="440" r:id="rId10"/>
    <p:sldId id="460" r:id="rId11"/>
    <p:sldId id="427" r:id="rId12"/>
    <p:sldId id="455" r:id="rId13"/>
    <p:sldId id="456" r:id="rId14"/>
    <p:sldId id="458" r:id="rId15"/>
    <p:sldId id="457" r:id="rId16"/>
    <p:sldId id="459" r:id="rId17"/>
    <p:sldId id="464" r:id="rId18"/>
    <p:sldId id="465" r:id="rId19"/>
    <p:sldId id="466" r:id="rId20"/>
    <p:sldId id="462" r:id="rId21"/>
    <p:sldId id="463" r:id="rId22"/>
    <p:sldId id="467" r:id="rId23"/>
    <p:sldId id="468" r:id="rId24"/>
    <p:sldId id="469" r:id="rId25"/>
    <p:sldId id="470" r:id="rId26"/>
    <p:sldId id="471" r:id="rId27"/>
    <p:sldId id="420"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51F"/>
    <a:srgbClr val="F10FB6"/>
    <a:srgbClr val="1E65A5"/>
    <a:srgbClr val="2429E8"/>
    <a:srgbClr val="5129E3"/>
    <a:srgbClr val="20A64D"/>
    <a:srgbClr val="FEFEFE"/>
    <a:srgbClr val="3C7AB2"/>
    <a:srgbClr val="FAFAFA"/>
    <a:srgbClr val="45CC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86" autoAdjust="0"/>
    <p:restoredTop sz="96122" autoAdjust="0"/>
  </p:normalViewPr>
  <p:slideViewPr>
    <p:cSldViewPr snapToGrid="0">
      <p:cViewPr varScale="1">
        <p:scale>
          <a:sx n="109" d="100"/>
          <a:sy n="109" d="100"/>
        </p:scale>
        <p:origin x="378" y="108"/>
      </p:cViewPr>
      <p:guideLst/>
    </p:cSldViewPr>
  </p:slideViewPr>
  <p:notesTextViewPr>
    <p:cViewPr>
      <p:scale>
        <a:sx n="1" d="1"/>
        <a:sy n="1" d="1"/>
      </p:scale>
      <p:origin x="0" y="0"/>
    </p:cViewPr>
  </p:notesTextViewPr>
  <p:notesViewPr>
    <p:cSldViewPr snapToGrid="0">
      <p:cViewPr varScale="1">
        <p:scale>
          <a:sx n="84" d="100"/>
          <a:sy n="84" d="100"/>
        </p:scale>
        <p:origin x="319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71C32AE6-FEF0-4CA4-9192-1B86CE155C0D}" type="datetimeFigureOut">
              <a:rPr lang="de-DE" smtClean="0"/>
              <a:t>06.12.2021</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4CF2F4-3958-4E68-B53A-F0AEF81AFB1F}" type="slidenum">
              <a:rPr lang="de-DE" smtClean="0"/>
              <a:t>‹Nr.›</a:t>
            </a:fld>
            <a:endParaRPr lang="de-DE"/>
          </a:p>
        </p:txBody>
      </p:sp>
    </p:spTree>
    <p:extLst>
      <p:ext uri="{BB962C8B-B14F-4D97-AF65-F5344CB8AC3E}">
        <p14:creationId xmlns:p14="http://schemas.microsoft.com/office/powerpoint/2010/main" val="4058934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lienbildplatzhalter 1"/>
          <p:cNvSpPr>
            <a:spLocks noGrp="1" noRot="1" noChangeAspect="1"/>
          </p:cNvSpPr>
          <p:nvPr>
            <p:ph type="sldImg" idx="2"/>
          </p:nvPr>
        </p:nvSpPr>
        <p:spPr>
          <a:xfrm>
            <a:off x="285750" y="228600"/>
            <a:ext cx="6321425" cy="3556000"/>
          </a:xfrm>
          <a:prstGeom prst="rect">
            <a:avLst/>
          </a:prstGeom>
          <a:noFill/>
          <a:ln w="12700">
            <a:solidFill>
              <a:prstClr val="black"/>
            </a:solidFill>
          </a:ln>
        </p:spPr>
        <p:txBody>
          <a:bodyPr vert="horz" lIns="91440" tIns="45720" rIns="91440" bIns="45720" rtlCol="0" anchor="ctr"/>
          <a:lstStyle/>
          <a:p>
            <a:endParaRPr lang="de-DE"/>
          </a:p>
        </p:txBody>
      </p:sp>
      <p:graphicFrame>
        <p:nvGraphicFramePr>
          <p:cNvPr id="8" name="Tabelle 7"/>
          <p:cNvGraphicFramePr>
            <a:graphicFrameLocks noGrp="1"/>
          </p:cNvGraphicFramePr>
          <p:nvPr>
            <p:extLst>
              <p:ext uri="{D42A27DB-BD31-4B8C-83A1-F6EECF244321}">
                <p14:modId xmlns:p14="http://schemas.microsoft.com/office/powerpoint/2010/main" val="1357277068"/>
              </p:ext>
            </p:extLst>
          </p:nvPr>
        </p:nvGraphicFramePr>
        <p:xfrm>
          <a:off x="285750" y="4168140"/>
          <a:ext cx="6320790" cy="4820920"/>
        </p:xfrm>
        <a:graphic>
          <a:graphicData uri="http://schemas.openxmlformats.org/drawingml/2006/table">
            <a:tbl>
              <a:tblPr firstRow="1" bandRow="1">
                <a:tableStyleId>{2D5ABB26-0587-4C30-8999-92F81FD0307C}</a:tableStyleId>
              </a:tblPr>
              <a:tblGrid>
                <a:gridCol w="6320790">
                  <a:extLst>
                    <a:ext uri="{9D8B030D-6E8A-4147-A177-3AD203B41FA5}">
                      <a16:colId xmlns:a16="http://schemas.microsoft.com/office/drawing/2014/main" val="132890961"/>
                    </a:ext>
                  </a:extLst>
                </a:gridCol>
              </a:tblGrid>
              <a:tr h="375920">
                <a:tc>
                  <a:txBody>
                    <a:bodyPr/>
                    <a:lstStyle/>
                    <a:p>
                      <a:endParaRPr lang="de-DE"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6381816"/>
                  </a:ext>
                </a:extLst>
              </a:tr>
              <a:tr h="375920">
                <a:tc>
                  <a:txBody>
                    <a:bodyPr/>
                    <a:lstStyle/>
                    <a:p>
                      <a:endParaRPr lang="de-DE" sz="19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4543216"/>
                  </a:ext>
                </a:extLst>
              </a:tr>
              <a:tr h="375920">
                <a:tc>
                  <a:txBody>
                    <a:bodyPr/>
                    <a:lstStyle/>
                    <a:p>
                      <a:endParaRPr lang="de-DE" sz="19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6819190"/>
                  </a:ext>
                </a:extLst>
              </a:tr>
              <a:tr h="375920">
                <a:tc>
                  <a:txBody>
                    <a:bodyPr/>
                    <a:lstStyle/>
                    <a:p>
                      <a:endParaRPr lang="de-DE" sz="19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059451"/>
                  </a:ext>
                </a:extLst>
              </a:tr>
              <a:tr h="375920">
                <a:tc>
                  <a:txBody>
                    <a:bodyPr/>
                    <a:lstStyle/>
                    <a:p>
                      <a:endParaRPr lang="de-DE" sz="19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072166"/>
                  </a:ext>
                </a:extLst>
              </a:tr>
              <a:tr h="375920">
                <a:tc>
                  <a:txBody>
                    <a:bodyPr/>
                    <a:lstStyle/>
                    <a:p>
                      <a:endParaRPr lang="de-DE" sz="19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702582"/>
                  </a:ext>
                </a:extLst>
              </a:tr>
              <a:tr h="375920">
                <a:tc>
                  <a:txBody>
                    <a:bodyPr/>
                    <a:lstStyle/>
                    <a:p>
                      <a:endParaRPr lang="de-DE" sz="19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0609075"/>
                  </a:ext>
                </a:extLst>
              </a:tr>
              <a:tr h="375920">
                <a:tc>
                  <a:txBody>
                    <a:bodyPr/>
                    <a:lstStyle/>
                    <a:p>
                      <a:endParaRPr lang="de-DE"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8705028"/>
                  </a:ext>
                </a:extLst>
              </a:tr>
              <a:tr h="375920">
                <a:tc>
                  <a:txBody>
                    <a:bodyPr/>
                    <a:lstStyle/>
                    <a:p>
                      <a:endParaRPr lang="de-DE"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9019276"/>
                  </a:ext>
                </a:extLst>
              </a:tr>
              <a:tr h="375920">
                <a:tc>
                  <a:txBody>
                    <a:bodyPr/>
                    <a:lstStyle/>
                    <a:p>
                      <a:endParaRPr lang="de-DE"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7642065"/>
                  </a:ext>
                </a:extLst>
              </a:tr>
              <a:tr h="375920">
                <a:tc>
                  <a:txBody>
                    <a:bodyPr/>
                    <a:lstStyle/>
                    <a:p>
                      <a:endParaRPr lang="de-DE"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146903"/>
                  </a:ext>
                </a:extLst>
              </a:tr>
              <a:tr h="375920">
                <a:tc>
                  <a:txBody>
                    <a:bodyPr/>
                    <a:lstStyle/>
                    <a:p>
                      <a:endParaRPr lang="de-DE"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462132"/>
                  </a:ext>
                </a:extLst>
              </a:tr>
              <a:tr h="375920">
                <a:tc>
                  <a:txBody>
                    <a:bodyPr/>
                    <a:lstStyle/>
                    <a:p>
                      <a:endParaRPr lang="de-DE"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6641475"/>
                  </a:ext>
                </a:extLst>
              </a:tr>
            </a:tbl>
          </a:graphicData>
        </a:graphic>
      </p:graphicFrame>
    </p:spTree>
    <p:extLst>
      <p:ext uri="{BB962C8B-B14F-4D97-AF65-F5344CB8AC3E}">
        <p14:creationId xmlns:p14="http://schemas.microsoft.com/office/powerpoint/2010/main" val="1780499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bg>
      <p:bgPr>
        <a:solidFill>
          <a:schemeClr val="bg1"/>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428167" y="2387208"/>
            <a:ext cx="9874913" cy="1528344"/>
          </a:xfrm>
        </p:spPr>
        <p:txBody>
          <a:bodyPr>
            <a:normAutofit/>
          </a:bodyPr>
          <a:lstStyle>
            <a:lvl1pPr marL="0" indent="0" algn="l">
              <a:buNone/>
              <a:defRPr sz="2400">
                <a:solidFill>
                  <a:schemeClr val="accent2"/>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de-DE"/>
              <a:t>Formatvorlage des Untertitelmasters durch Klicken bearbeiten</a:t>
            </a:r>
            <a:endParaRPr lang="de-DE" dirty="0"/>
          </a:p>
        </p:txBody>
      </p:sp>
      <p:sp>
        <p:nvSpPr>
          <p:cNvPr id="7" name="Titel 6"/>
          <p:cNvSpPr>
            <a:spLocks noGrp="1"/>
          </p:cNvSpPr>
          <p:nvPr>
            <p:ph type="title"/>
          </p:nvPr>
        </p:nvSpPr>
        <p:spPr>
          <a:xfrm>
            <a:off x="428167" y="289757"/>
            <a:ext cx="9874913" cy="1800000"/>
          </a:xfrm>
        </p:spPr>
        <p:txBody>
          <a:bodyPr>
            <a:normAutofit/>
          </a:bodyPr>
          <a:lstStyle>
            <a:lvl1pPr algn="l">
              <a:defRPr sz="4800" b="1">
                <a:solidFill>
                  <a:schemeClr val="bg1"/>
                </a:solidFill>
              </a:defRPr>
            </a:lvl1pPr>
          </a:lstStyle>
          <a:p>
            <a:r>
              <a:rPr lang="de-DE"/>
              <a:t>Titelmasterformat durch Klicken bearbeiten</a:t>
            </a:r>
            <a:endParaRPr lang="de-DE" dirty="0"/>
          </a:p>
        </p:txBody>
      </p:sp>
      <p:sp>
        <p:nvSpPr>
          <p:cNvPr id="2" name="Rechteck 1"/>
          <p:cNvSpPr/>
          <p:nvPr userDrawn="1"/>
        </p:nvSpPr>
        <p:spPr>
          <a:xfrm>
            <a:off x="0" y="6272784"/>
            <a:ext cx="12192000" cy="58521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Bildplatzhalter 3"/>
          <p:cNvSpPr>
            <a:spLocks noGrp="1"/>
          </p:cNvSpPr>
          <p:nvPr>
            <p:ph type="pic" sz="quarter" idx="14" hasCustomPrompt="1"/>
          </p:nvPr>
        </p:nvSpPr>
        <p:spPr>
          <a:xfrm>
            <a:off x="10512210" y="5312773"/>
            <a:ext cx="1440000" cy="1440000"/>
          </a:xfrm>
        </p:spPr>
        <p:txBody>
          <a:bodyPr>
            <a:normAutofit/>
          </a:bodyPr>
          <a:lstStyle>
            <a:lvl1pPr>
              <a:defRPr sz="1400"/>
            </a:lvl1pPr>
          </a:lstStyle>
          <a:p>
            <a:r>
              <a:rPr lang="de-DE" dirty="0"/>
              <a:t>Projektlogo</a:t>
            </a:r>
          </a:p>
        </p:txBody>
      </p:sp>
    </p:spTree>
    <p:extLst>
      <p:ext uri="{BB962C8B-B14F-4D97-AF65-F5344CB8AC3E}">
        <p14:creationId xmlns:p14="http://schemas.microsoft.com/office/powerpoint/2010/main" val="1913774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36000" y="92481"/>
            <a:ext cx="11520000" cy="615949"/>
          </a:xfrm>
        </p:spPr>
        <p:txBody>
          <a:bodyPr/>
          <a:lstStyle>
            <a:lvl1pPr>
              <a:defRPr u="none"/>
            </a:lvl1pPr>
          </a:lstStyle>
          <a:p>
            <a:r>
              <a:rPr lang="de-DE"/>
              <a:t>Titelmasterformat durch Klicken bearbeiten</a:t>
            </a:r>
            <a:endParaRPr lang="de-DE" dirty="0"/>
          </a:p>
        </p:txBody>
      </p:sp>
      <p:sp>
        <p:nvSpPr>
          <p:cNvPr id="3" name="Inhaltsplatzhalter 2"/>
          <p:cNvSpPr>
            <a:spLocks noGrp="1"/>
          </p:cNvSpPr>
          <p:nvPr>
            <p:ph idx="1"/>
          </p:nvPr>
        </p:nvSpPr>
        <p:spPr>
          <a:xfrm>
            <a:off x="336000" y="897467"/>
            <a:ext cx="11520000" cy="509839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p:cNvSpPr>
            <a:spLocks noGrp="1"/>
          </p:cNvSpPr>
          <p:nvPr>
            <p:ph type="ftr" sz="quarter" idx="10"/>
          </p:nvPr>
        </p:nvSpPr>
        <p:spPr/>
        <p:txBody>
          <a:bodyPr/>
          <a:lstStyle/>
          <a:p>
            <a:endParaRPr lang="de-DE" dirty="0"/>
          </a:p>
        </p:txBody>
      </p:sp>
      <p:sp>
        <p:nvSpPr>
          <p:cNvPr id="8" name="Foliennummernplatzhalter 7"/>
          <p:cNvSpPr>
            <a:spLocks noGrp="1"/>
          </p:cNvSpPr>
          <p:nvPr>
            <p:ph type="sldNum" sz="quarter" idx="11"/>
          </p:nvPr>
        </p:nvSpPr>
        <p:spPr/>
        <p:txBody>
          <a:bodyPr/>
          <a:lstStyle/>
          <a:p>
            <a:fld id="{5C6B5868-4CE3-4F1C-A55D-6F08237FEEA0}" type="slidenum">
              <a:rPr lang="de-DE" smtClean="0"/>
              <a:pPr/>
              <a:t>‹Nr.›</a:t>
            </a:fld>
            <a:endParaRPr lang="de-DE" dirty="0"/>
          </a:p>
        </p:txBody>
      </p:sp>
    </p:spTree>
    <p:extLst>
      <p:ext uri="{BB962C8B-B14F-4D97-AF65-F5344CB8AC3E}">
        <p14:creationId xmlns:p14="http://schemas.microsoft.com/office/powerpoint/2010/main" val="1948118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36697" y="914400"/>
            <a:ext cx="5580000" cy="508145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Titel 1"/>
          <p:cNvSpPr>
            <a:spLocks noGrp="1"/>
          </p:cNvSpPr>
          <p:nvPr>
            <p:ph type="title"/>
          </p:nvPr>
        </p:nvSpPr>
        <p:spPr>
          <a:xfrm>
            <a:off x="336697" y="84668"/>
            <a:ext cx="11520000" cy="606829"/>
          </a:xfrm>
        </p:spPr>
        <p:txBody>
          <a:bodyPr/>
          <a:lstStyle>
            <a:lvl1pPr>
              <a:defRPr u="none"/>
            </a:lvl1pPr>
          </a:lstStyle>
          <a:p>
            <a:r>
              <a:rPr lang="de-DE"/>
              <a:t>Titelmasterformat durch Klicken bearbeiten</a:t>
            </a:r>
            <a:endParaRPr lang="de-DE" dirty="0"/>
          </a:p>
        </p:txBody>
      </p:sp>
      <p:sp>
        <p:nvSpPr>
          <p:cNvPr id="4" name="Inhaltsplatzhalter 3"/>
          <p:cNvSpPr>
            <a:spLocks noGrp="1"/>
          </p:cNvSpPr>
          <p:nvPr>
            <p:ph sz="half" idx="2"/>
          </p:nvPr>
        </p:nvSpPr>
        <p:spPr>
          <a:xfrm>
            <a:off x="6276000" y="914400"/>
            <a:ext cx="5580000" cy="508145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Fußzeilenplatzhalter 7"/>
          <p:cNvSpPr>
            <a:spLocks noGrp="1"/>
          </p:cNvSpPr>
          <p:nvPr>
            <p:ph type="ftr" sz="quarter" idx="10"/>
          </p:nvPr>
        </p:nvSpPr>
        <p:spPr/>
        <p:txBody>
          <a:bodyPr/>
          <a:lstStyle/>
          <a:p>
            <a:endParaRPr lang="de-DE" dirty="0"/>
          </a:p>
        </p:txBody>
      </p:sp>
      <p:sp>
        <p:nvSpPr>
          <p:cNvPr id="9" name="Foliennummernplatzhalter 8"/>
          <p:cNvSpPr>
            <a:spLocks noGrp="1"/>
          </p:cNvSpPr>
          <p:nvPr>
            <p:ph type="sldNum" sz="quarter" idx="11"/>
          </p:nvPr>
        </p:nvSpPr>
        <p:spPr/>
        <p:txBody>
          <a:bodyPr/>
          <a:lstStyle/>
          <a:p>
            <a:fld id="{5C6B5868-4CE3-4F1C-A55D-6F08237FEEA0}" type="slidenum">
              <a:rPr lang="de-DE" smtClean="0"/>
              <a:pPr/>
              <a:t>‹Nr.›</a:t>
            </a:fld>
            <a:endParaRPr lang="de-DE" dirty="0"/>
          </a:p>
        </p:txBody>
      </p:sp>
    </p:spTree>
    <p:extLst>
      <p:ext uri="{BB962C8B-B14F-4D97-AF65-F5344CB8AC3E}">
        <p14:creationId xmlns:p14="http://schemas.microsoft.com/office/powerpoint/2010/main" val="3225353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36697" y="92481"/>
            <a:ext cx="11520000" cy="615949"/>
          </a:xfrm>
        </p:spPr>
        <p:txBody>
          <a:bodyPr/>
          <a:lstStyle>
            <a:lvl1pPr>
              <a:defRPr u="none">
                <a:effectLst/>
              </a:defRPr>
            </a:lvl1pPr>
          </a:lstStyle>
          <a:p>
            <a:r>
              <a:rPr lang="de-DE"/>
              <a:t>Titelmasterformat durch Klicken bearbeiten</a:t>
            </a:r>
            <a:endParaRPr lang="de-DE" dirty="0"/>
          </a:p>
        </p:txBody>
      </p:sp>
      <p:sp>
        <p:nvSpPr>
          <p:cNvPr id="6" name="Fußzeilenplatzhalter 5"/>
          <p:cNvSpPr>
            <a:spLocks noGrp="1"/>
          </p:cNvSpPr>
          <p:nvPr>
            <p:ph type="ftr" sz="quarter" idx="10"/>
          </p:nvPr>
        </p:nvSpPr>
        <p:spPr/>
        <p:txBody>
          <a:bodyPr/>
          <a:lstStyle/>
          <a:p>
            <a:endParaRPr lang="de-DE" dirty="0"/>
          </a:p>
        </p:txBody>
      </p:sp>
      <p:sp>
        <p:nvSpPr>
          <p:cNvPr id="7" name="Foliennummernplatzhalter 6"/>
          <p:cNvSpPr>
            <a:spLocks noGrp="1"/>
          </p:cNvSpPr>
          <p:nvPr>
            <p:ph type="sldNum" sz="quarter" idx="11"/>
          </p:nvPr>
        </p:nvSpPr>
        <p:spPr/>
        <p:txBody>
          <a:bodyPr/>
          <a:lstStyle/>
          <a:p>
            <a:fld id="{5C6B5868-4CE3-4F1C-A55D-6F08237FEEA0}" type="slidenum">
              <a:rPr lang="de-DE" smtClean="0"/>
              <a:pPr/>
              <a:t>‹Nr.›</a:t>
            </a:fld>
            <a:endParaRPr lang="de-DE" dirty="0"/>
          </a:p>
        </p:txBody>
      </p:sp>
    </p:spTree>
    <p:extLst>
      <p:ext uri="{BB962C8B-B14F-4D97-AF65-F5344CB8AC3E}">
        <p14:creationId xmlns:p14="http://schemas.microsoft.com/office/powerpoint/2010/main" val="2496166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ußzeilenplatzhalter 4"/>
          <p:cNvSpPr>
            <a:spLocks noGrp="1"/>
          </p:cNvSpPr>
          <p:nvPr>
            <p:ph type="ftr" sz="quarter" idx="10"/>
          </p:nvPr>
        </p:nvSpPr>
        <p:spPr/>
        <p:txBody>
          <a:bodyPr/>
          <a:lstStyle/>
          <a:p>
            <a:endParaRPr lang="de-DE" dirty="0"/>
          </a:p>
        </p:txBody>
      </p:sp>
      <p:sp>
        <p:nvSpPr>
          <p:cNvPr id="6" name="Foliennummernplatzhalter 5"/>
          <p:cNvSpPr>
            <a:spLocks noGrp="1"/>
          </p:cNvSpPr>
          <p:nvPr>
            <p:ph type="sldNum" sz="quarter" idx="11"/>
          </p:nvPr>
        </p:nvSpPr>
        <p:spPr/>
        <p:txBody>
          <a:bodyPr/>
          <a:lstStyle/>
          <a:p>
            <a:fld id="{5C6B5868-4CE3-4F1C-A55D-6F08237FEEA0}" type="slidenum">
              <a:rPr lang="de-DE" smtClean="0"/>
              <a:pPr/>
              <a:t>‹Nr.›</a:t>
            </a:fld>
            <a:endParaRPr lang="de-DE" dirty="0"/>
          </a:p>
        </p:txBody>
      </p:sp>
    </p:spTree>
    <p:extLst>
      <p:ext uri="{BB962C8B-B14F-4D97-AF65-F5344CB8AC3E}">
        <p14:creationId xmlns:p14="http://schemas.microsoft.com/office/powerpoint/2010/main" val="1352833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36000" y="92481"/>
            <a:ext cx="11520000" cy="615949"/>
          </a:xfrm>
        </p:spPr>
        <p:txBody>
          <a:bodyPr/>
          <a:lstStyle>
            <a:lvl1pPr>
              <a:defRPr u="none"/>
            </a:lvl1pPr>
          </a:lstStyle>
          <a:p>
            <a:r>
              <a:rPr lang="de-DE"/>
              <a:t>Titelmasterformat durch Klicken bearbeiten</a:t>
            </a:r>
            <a:endParaRPr lang="de-DE" dirty="0"/>
          </a:p>
        </p:txBody>
      </p:sp>
      <p:sp>
        <p:nvSpPr>
          <p:cNvPr id="3" name="Inhaltsplatzhalter 2"/>
          <p:cNvSpPr>
            <a:spLocks noGrp="1"/>
          </p:cNvSpPr>
          <p:nvPr>
            <p:ph idx="1"/>
          </p:nvPr>
        </p:nvSpPr>
        <p:spPr>
          <a:xfrm>
            <a:off x="336000" y="897467"/>
            <a:ext cx="11520000" cy="509839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p:cNvSpPr>
            <a:spLocks noGrp="1"/>
          </p:cNvSpPr>
          <p:nvPr>
            <p:ph type="ftr" sz="quarter" idx="10"/>
          </p:nvPr>
        </p:nvSpPr>
        <p:spPr/>
        <p:txBody>
          <a:bodyPr/>
          <a:lstStyle/>
          <a:p>
            <a:endParaRPr lang="de-DE" dirty="0"/>
          </a:p>
        </p:txBody>
      </p:sp>
      <p:sp>
        <p:nvSpPr>
          <p:cNvPr id="8" name="Foliennummernplatzhalter 7"/>
          <p:cNvSpPr>
            <a:spLocks noGrp="1"/>
          </p:cNvSpPr>
          <p:nvPr>
            <p:ph type="sldNum" sz="quarter" idx="11"/>
          </p:nvPr>
        </p:nvSpPr>
        <p:spPr/>
        <p:txBody>
          <a:bodyPr/>
          <a:lstStyle/>
          <a:p>
            <a:fld id="{5C6B5868-4CE3-4F1C-A55D-6F08237FEEA0}" type="slidenum">
              <a:rPr lang="de-DE" smtClean="0"/>
              <a:pPr/>
              <a:t>‹Nr.›</a:t>
            </a:fld>
            <a:endParaRPr lang="de-DE" dirty="0"/>
          </a:p>
        </p:txBody>
      </p:sp>
    </p:spTree>
    <p:extLst>
      <p:ext uri="{BB962C8B-B14F-4D97-AF65-F5344CB8AC3E}">
        <p14:creationId xmlns:p14="http://schemas.microsoft.com/office/powerpoint/2010/main" val="1873953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36697" y="914400"/>
            <a:ext cx="5580000" cy="508145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Titel 1"/>
          <p:cNvSpPr>
            <a:spLocks noGrp="1"/>
          </p:cNvSpPr>
          <p:nvPr>
            <p:ph type="title"/>
          </p:nvPr>
        </p:nvSpPr>
        <p:spPr>
          <a:xfrm>
            <a:off x="336697" y="84668"/>
            <a:ext cx="11520000" cy="606829"/>
          </a:xfrm>
        </p:spPr>
        <p:txBody>
          <a:bodyPr/>
          <a:lstStyle>
            <a:lvl1pPr>
              <a:defRPr u="none"/>
            </a:lvl1pPr>
          </a:lstStyle>
          <a:p>
            <a:r>
              <a:rPr lang="de-DE"/>
              <a:t>Titelmasterformat durch Klicken bearbeiten</a:t>
            </a:r>
            <a:endParaRPr lang="de-DE" dirty="0"/>
          </a:p>
        </p:txBody>
      </p:sp>
      <p:sp>
        <p:nvSpPr>
          <p:cNvPr id="4" name="Inhaltsplatzhalter 3"/>
          <p:cNvSpPr>
            <a:spLocks noGrp="1"/>
          </p:cNvSpPr>
          <p:nvPr>
            <p:ph sz="half" idx="2"/>
          </p:nvPr>
        </p:nvSpPr>
        <p:spPr>
          <a:xfrm>
            <a:off x="6276000" y="914400"/>
            <a:ext cx="5580000" cy="508145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Fußzeilenplatzhalter 7"/>
          <p:cNvSpPr>
            <a:spLocks noGrp="1"/>
          </p:cNvSpPr>
          <p:nvPr>
            <p:ph type="ftr" sz="quarter" idx="10"/>
          </p:nvPr>
        </p:nvSpPr>
        <p:spPr/>
        <p:txBody>
          <a:bodyPr/>
          <a:lstStyle/>
          <a:p>
            <a:endParaRPr lang="de-DE" dirty="0"/>
          </a:p>
        </p:txBody>
      </p:sp>
      <p:sp>
        <p:nvSpPr>
          <p:cNvPr id="9" name="Foliennummernplatzhalter 8"/>
          <p:cNvSpPr>
            <a:spLocks noGrp="1"/>
          </p:cNvSpPr>
          <p:nvPr>
            <p:ph type="sldNum" sz="quarter" idx="11"/>
          </p:nvPr>
        </p:nvSpPr>
        <p:spPr/>
        <p:txBody>
          <a:bodyPr/>
          <a:lstStyle/>
          <a:p>
            <a:fld id="{5C6B5868-4CE3-4F1C-A55D-6F08237FEEA0}" type="slidenum">
              <a:rPr lang="de-DE" smtClean="0"/>
              <a:pPr/>
              <a:t>‹Nr.›</a:t>
            </a:fld>
            <a:endParaRPr lang="de-DE" dirty="0"/>
          </a:p>
        </p:txBody>
      </p:sp>
    </p:spTree>
    <p:extLst>
      <p:ext uri="{BB962C8B-B14F-4D97-AF65-F5344CB8AC3E}">
        <p14:creationId xmlns:p14="http://schemas.microsoft.com/office/powerpoint/2010/main" val="1118834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36697" y="92481"/>
            <a:ext cx="11520000" cy="615949"/>
          </a:xfrm>
        </p:spPr>
        <p:txBody>
          <a:bodyPr/>
          <a:lstStyle>
            <a:lvl1pPr>
              <a:defRPr u="none">
                <a:effectLst/>
              </a:defRPr>
            </a:lvl1pPr>
          </a:lstStyle>
          <a:p>
            <a:r>
              <a:rPr lang="de-DE"/>
              <a:t>Titelmasterformat durch Klicken bearbeiten</a:t>
            </a:r>
            <a:endParaRPr lang="de-DE" dirty="0"/>
          </a:p>
        </p:txBody>
      </p:sp>
      <p:sp>
        <p:nvSpPr>
          <p:cNvPr id="6" name="Fußzeilenplatzhalter 5"/>
          <p:cNvSpPr>
            <a:spLocks noGrp="1"/>
          </p:cNvSpPr>
          <p:nvPr>
            <p:ph type="ftr" sz="quarter" idx="10"/>
          </p:nvPr>
        </p:nvSpPr>
        <p:spPr/>
        <p:txBody>
          <a:bodyPr/>
          <a:lstStyle/>
          <a:p>
            <a:endParaRPr lang="de-DE" dirty="0"/>
          </a:p>
        </p:txBody>
      </p:sp>
      <p:sp>
        <p:nvSpPr>
          <p:cNvPr id="7" name="Foliennummernplatzhalter 6"/>
          <p:cNvSpPr>
            <a:spLocks noGrp="1"/>
          </p:cNvSpPr>
          <p:nvPr>
            <p:ph type="sldNum" sz="quarter" idx="11"/>
          </p:nvPr>
        </p:nvSpPr>
        <p:spPr/>
        <p:txBody>
          <a:bodyPr/>
          <a:lstStyle/>
          <a:p>
            <a:fld id="{5C6B5868-4CE3-4F1C-A55D-6F08237FEEA0}" type="slidenum">
              <a:rPr lang="de-DE" smtClean="0"/>
              <a:pPr/>
              <a:t>‹Nr.›</a:t>
            </a:fld>
            <a:endParaRPr lang="de-DE" dirty="0"/>
          </a:p>
        </p:txBody>
      </p:sp>
    </p:spTree>
    <p:extLst>
      <p:ext uri="{BB962C8B-B14F-4D97-AF65-F5344CB8AC3E}">
        <p14:creationId xmlns:p14="http://schemas.microsoft.com/office/powerpoint/2010/main" val="3297928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ußzeilenplatzhalter 4"/>
          <p:cNvSpPr>
            <a:spLocks noGrp="1"/>
          </p:cNvSpPr>
          <p:nvPr>
            <p:ph type="ftr" sz="quarter" idx="10"/>
          </p:nvPr>
        </p:nvSpPr>
        <p:spPr/>
        <p:txBody>
          <a:bodyPr/>
          <a:lstStyle/>
          <a:p>
            <a:endParaRPr lang="de-DE" dirty="0"/>
          </a:p>
        </p:txBody>
      </p:sp>
      <p:sp>
        <p:nvSpPr>
          <p:cNvPr id="6" name="Foliennummernplatzhalter 5"/>
          <p:cNvSpPr>
            <a:spLocks noGrp="1"/>
          </p:cNvSpPr>
          <p:nvPr>
            <p:ph type="sldNum" sz="quarter" idx="11"/>
          </p:nvPr>
        </p:nvSpPr>
        <p:spPr/>
        <p:txBody>
          <a:bodyPr/>
          <a:lstStyle/>
          <a:p>
            <a:fld id="{5C6B5868-4CE3-4F1C-A55D-6F08237FEEA0}" type="slidenum">
              <a:rPr lang="de-DE" smtClean="0"/>
              <a:pPr/>
              <a:t>‹Nr.›</a:t>
            </a:fld>
            <a:endParaRPr lang="de-DE" dirty="0"/>
          </a:p>
        </p:txBody>
      </p:sp>
    </p:spTree>
    <p:extLst>
      <p:ext uri="{BB962C8B-B14F-4D97-AF65-F5344CB8AC3E}">
        <p14:creationId xmlns:p14="http://schemas.microsoft.com/office/powerpoint/2010/main" val="173910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36000" y="92481"/>
            <a:ext cx="11520000" cy="615949"/>
          </a:xfrm>
        </p:spPr>
        <p:txBody>
          <a:bodyPr/>
          <a:lstStyle>
            <a:lvl1pPr>
              <a:defRPr u="none"/>
            </a:lvl1pPr>
          </a:lstStyle>
          <a:p>
            <a:r>
              <a:rPr lang="de-DE"/>
              <a:t>Titelmasterformat durch Klicken bearbeiten</a:t>
            </a:r>
            <a:endParaRPr lang="de-DE" dirty="0"/>
          </a:p>
        </p:txBody>
      </p:sp>
      <p:sp>
        <p:nvSpPr>
          <p:cNvPr id="3" name="Inhaltsplatzhalter 2"/>
          <p:cNvSpPr>
            <a:spLocks noGrp="1"/>
          </p:cNvSpPr>
          <p:nvPr>
            <p:ph idx="1"/>
          </p:nvPr>
        </p:nvSpPr>
        <p:spPr>
          <a:xfrm>
            <a:off x="336000" y="897467"/>
            <a:ext cx="11520000" cy="509839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p:cNvSpPr>
            <a:spLocks noGrp="1"/>
          </p:cNvSpPr>
          <p:nvPr>
            <p:ph type="ftr" sz="quarter" idx="10"/>
          </p:nvPr>
        </p:nvSpPr>
        <p:spPr/>
        <p:txBody>
          <a:bodyPr/>
          <a:lstStyle/>
          <a:p>
            <a:endParaRPr lang="de-DE" dirty="0"/>
          </a:p>
        </p:txBody>
      </p:sp>
      <p:sp>
        <p:nvSpPr>
          <p:cNvPr id="8" name="Foliennummernplatzhalter 7"/>
          <p:cNvSpPr>
            <a:spLocks noGrp="1"/>
          </p:cNvSpPr>
          <p:nvPr>
            <p:ph type="sldNum" sz="quarter" idx="11"/>
          </p:nvPr>
        </p:nvSpPr>
        <p:spPr/>
        <p:txBody>
          <a:bodyPr/>
          <a:lstStyle/>
          <a:p>
            <a:fld id="{5C6B5868-4CE3-4F1C-A55D-6F08237FEEA0}" type="slidenum">
              <a:rPr lang="de-DE" smtClean="0"/>
              <a:pPr/>
              <a:t>‹Nr.›</a:t>
            </a:fld>
            <a:endParaRPr lang="de-DE" dirty="0"/>
          </a:p>
        </p:txBody>
      </p:sp>
      <p:pic>
        <p:nvPicPr>
          <p:cNvPr id="4" name="Grafik 3" descr="Ein Bild, das Schild, Hemd enthält.&#10;&#10;Automatisch generierte Beschreibung">
            <a:extLst>
              <a:ext uri="{FF2B5EF4-FFF2-40B4-BE49-F238E27FC236}">
                <a16:creationId xmlns:a16="http://schemas.microsoft.com/office/drawing/2014/main" id="{5177501B-2A13-4DFD-B1C4-72BDE83C42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6663" y="163853"/>
            <a:ext cx="1546569" cy="1044372"/>
          </a:xfrm>
          <a:prstGeom prst="rect">
            <a:avLst/>
          </a:prstGeom>
        </p:spPr>
      </p:pic>
    </p:spTree>
    <p:extLst>
      <p:ext uri="{BB962C8B-B14F-4D97-AF65-F5344CB8AC3E}">
        <p14:creationId xmlns:p14="http://schemas.microsoft.com/office/powerpoint/2010/main" val="2410089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36697" y="914400"/>
            <a:ext cx="5580000" cy="508145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Titel 1"/>
          <p:cNvSpPr>
            <a:spLocks noGrp="1"/>
          </p:cNvSpPr>
          <p:nvPr>
            <p:ph type="title"/>
          </p:nvPr>
        </p:nvSpPr>
        <p:spPr>
          <a:xfrm>
            <a:off x="336697" y="84668"/>
            <a:ext cx="11520000" cy="606829"/>
          </a:xfrm>
        </p:spPr>
        <p:txBody>
          <a:bodyPr/>
          <a:lstStyle>
            <a:lvl1pPr>
              <a:defRPr u="none"/>
            </a:lvl1pPr>
          </a:lstStyle>
          <a:p>
            <a:r>
              <a:rPr lang="de-DE"/>
              <a:t>Titelmasterformat durch Klicken bearbeiten</a:t>
            </a:r>
            <a:endParaRPr lang="de-DE" dirty="0"/>
          </a:p>
        </p:txBody>
      </p:sp>
      <p:sp>
        <p:nvSpPr>
          <p:cNvPr id="4" name="Inhaltsplatzhalter 3"/>
          <p:cNvSpPr>
            <a:spLocks noGrp="1"/>
          </p:cNvSpPr>
          <p:nvPr>
            <p:ph sz="half" idx="2"/>
          </p:nvPr>
        </p:nvSpPr>
        <p:spPr>
          <a:xfrm>
            <a:off x="6276000" y="914400"/>
            <a:ext cx="5580000" cy="508145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Fußzeilenplatzhalter 7"/>
          <p:cNvSpPr>
            <a:spLocks noGrp="1"/>
          </p:cNvSpPr>
          <p:nvPr>
            <p:ph type="ftr" sz="quarter" idx="10"/>
          </p:nvPr>
        </p:nvSpPr>
        <p:spPr/>
        <p:txBody>
          <a:bodyPr/>
          <a:lstStyle/>
          <a:p>
            <a:endParaRPr lang="de-DE" dirty="0"/>
          </a:p>
        </p:txBody>
      </p:sp>
      <p:sp>
        <p:nvSpPr>
          <p:cNvPr id="9" name="Foliennummernplatzhalter 8"/>
          <p:cNvSpPr>
            <a:spLocks noGrp="1"/>
          </p:cNvSpPr>
          <p:nvPr>
            <p:ph type="sldNum" sz="quarter" idx="11"/>
          </p:nvPr>
        </p:nvSpPr>
        <p:spPr/>
        <p:txBody>
          <a:bodyPr/>
          <a:lstStyle/>
          <a:p>
            <a:fld id="{5C6B5868-4CE3-4F1C-A55D-6F08237FEEA0}" type="slidenum">
              <a:rPr lang="de-DE" smtClean="0"/>
              <a:pPr/>
              <a:t>‹Nr.›</a:t>
            </a:fld>
            <a:endParaRPr lang="de-DE" dirty="0"/>
          </a:p>
        </p:txBody>
      </p:sp>
    </p:spTree>
    <p:extLst>
      <p:ext uri="{BB962C8B-B14F-4D97-AF65-F5344CB8AC3E}">
        <p14:creationId xmlns:p14="http://schemas.microsoft.com/office/powerpoint/2010/main" val="1822499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36697" y="92481"/>
            <a:ext cx="11520000" cy="615949"/>
          </a:xfrm>
        </p:spPr>
        <p:txBody>
          <a:bodyPr/>
          <a:lstStyle>
            <a:lvl1pPr>
              <a:defRPr u="none">
                <a:effectLst/>
              </a:defRPr>
            </a:lvl1pPr>
          </a:lstStyle>
          <a:p>
            <a:r>
              <a:rPr lang="de-DE"/>
              <a:t>Titelmasterformat durch Klicken bearbeiten</a:t>
            </a:r>
            <a:endParaRPr lang="de-DE" dirty="0"/>
          </a:p>
        </p:txBody>
      </p:sp>
      <p:sp>
        <p:nvSpPr>
          <p:cNvPr id="6" name="Fußzeilenplatzhalter 5"/>
          <p:cNvSpPr>
            <a:spLocks noGrp="1"/>
          </p:cNvSpPr>
          <p:nvPr>
            <p:ph type="ftr" sz="quarter" idx="10"/>
          </p:nvPr>
        </p:nvSpPr>
        <p:spPr/>
        <p:txBody>
          <a:bodyPr/>
          <a:lstStyle/>
          <a:p>
            <a:endParaRPr lang="de-DE" dirty="0"/>
          </a:p>
        </p:txBody>
      </p:sp>
      <p:sp>
        <p:nvSpPr>
          <p:cNvPr id="7" name="Foliennummernplatzhalter 6"/>
          <p:cNvSpPr>
            <a:spLocks noGrp="1"/>
          </p:cNvSpPr>
          <p:nvPr>
            <p:ph type="sldNum" sz="quarter" idx="11"/>
          </p:nvPr>
        </p:nvSpPr>
        <p:spPr/>
        <p:txBody>
          <a:bodyPr/>
          <a:lstStyle/>
          <a:p>
            <a:fld id="{5C6B5868-4CE3-4F1C-A55D-6F08237FEEA0}" type="slidenum">
              <a:rPr lang="de-DE" smtClean="0"/>
              <a:pPr/>
              <a:t>‹Nr.›</a:t>
            </a:fld>
            <a:endParaRPr lang="de-DE" dirty="0"/>
          </a:p>
        </p:txBody>
      </p:sp>
    </p:spTree>
    <p:extLst>
      <p:ext uri="{BB962C8B-B14F-4D97-AF65-F5344CB8AC3E}">
        <p14:creationId xmlns:p14="http://schemas.microsoft.com/office/powerpoint/2010/main" val="126954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ußzeilenplatzhalter 4"/>
          <p:cNvSpPr>
            <a:spLocks noGrp="1"/>
          </p:cNvSpPr>
          <p:nvPr>
            <p:ph type="ftr" sz="quarter" idx="10"/>
          </p:nvPr>
        </p:nvSpPr>
        <p:spPr/>
        <p:txBody>
          <a:bodyPr/>
          <a:lstStyle/>
          <a:p>
            <a:endParaRPr lang="de-DE" dirty="0"/>
          </a:p>
        </p:txBody>
      </p:sp>
      <p:sp>
        <p:nvSpPr>
          <p:cNvPr id="6" name="Foliennummernplatzhalter 5"/>
          <p:cNvSpPr>
            <a:spLocks noGrp="1"/>
          </p:cNvSpPr>
          <p:nvPr>
            <p:ph type="sldNum" sz="quarter" idx="11"/>
          </p:nvPr>
        </p:nvSpPr>
        <p:spPr/>
        <p:txBody>
          <a:bodyPr/>
          <a:lstStyle/>
          <a:p>
            <a:fld id="{5C6B5868-4CE3-4F1C-A55D-6F08237FEEA0}" type="slidenum">
              <a:rPr lang="de-DE" smtClean="0"/>
              <a:pPr/>
              <a:t>‹Nr.›</a:t>
            </a:fld>
            <a:endParaRPr lang="de-DE" dirty="0"/>
          </a:p>
        </p:txBody>
      </p:sp>
    </p:spTree>
    <p:extLst>
      <p:ext uri="{BB962C8B-B14F-4D97-AF65-F5344CB8AC3E}">
        <p14:creationId xmlns:p14="http://schemas.microsoft.com/office/powerpoint/2010/main" val="2035955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36000" y="92481"/>
            <a:ext cx="11520000" cy="615949"/>
          </a:xfrm>
        </p:spPr>
        <p:txBody>
          <a:bodyPr/>
          <a:lstStyle>
            <a:lvl1pPr>
              <a:defRPr u="none"/>
            </a:lvl1pPr>
          </a:lstStyle>
          <a:p>
            <a:r>
              <a:rPr lang="de-DE"/>
              <a:t>Titelmasterformat durch Klicken bearbeiten</a:t>
            </a:r>
            <a:endParaRPr lang="de-DE" dirty="0"/>
          </a:p>
        </p:txBody>
      </p:sp>
      <p:sp>
        <p:nvSpPr>
          <p:cNvPr id="3" name="Inhaltsplatzhalter 2"/>
          <p:cNvSpPr>
            <a:spLocks noGrp="1"/>
          </p:cNvSpPr>
          <p:nvPr>
            <p:ph idx="1"/>
          </p:nvPr>
        </p:nvSpPr>
        <p:spPr>
          <a:xfrm>
            <a:off x="336000" y="897467"/>
            <a:ext cx="11520000" cy="509839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p:cNvSpPr>
            <a:spLocks noGrp="1"/>
          </p:cNvSpPr>
          <p:nvPr>
            <p:ph type="ftr" sz="quarter" idx="10"/>
          </p:nvPr>
        </p:nvSpPr>
        <p:spPr/>
        <p:txBody>
          <a:bodyPr/>
          <a:lstStyle/>
          <a:p>
            <a:endParaRPr lang="de-DE" dirty="0"/>
          </a:p>
        </p:txBody>
      </p:sp>
      <p:sp>
        <p:nvSpPr>
          <p:cNvPr id="8" name="Foliennummernplatzhalter 7"/>
          <p:cNvSpPr>
            <a:spLocks noGrp="1"/>
          </p:cNvSpPr>
          <p:nvPr>
            <p:ph type="sldNum" sz="quarter" idx="11"/>
          </p:nvPr>
        </p:nvSpPr>
        <p:spPr/>
        <p:txBody>
          <a:bodyPr/>
          <a:lstStyle/>
          <a:p>
            <a:fld id="{5C6B5868-4CE3-4F1C-A55D-6F08237FEEA0}" type="slidenum">
              <a:rPr lang="de-DE" smtClean="0"/>
              <a:pPr/>
              <a:t>‹Nr.›</a:t>
            </a:fld>
            <a:endParaRPr lang="de-DE" dirty="0"/>
          </a:p>
        </p:txBody>
      </p:sp>
    </p:spTree>
    <p:extLst>
      <p:ext uri="{BB962C8B-B14F-4D97-AF65-F5344CB8AC3E}">
        <p14:creationId xmlns:p14="http://schemas.microsoft.com/office/powerpoint/2010/main" val="3862902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36697" y="914400"/>
            <a:ext cx="5580000" cy="508145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Titel 1"/>
          <p:cNvSpPr>
            <a:spLocks noGrp="1"/>
          </p:cNvSpPr>
          <p:nvPr>
            <p:ph type="title"/>
          </p:nvPr>
        </p:nvSpPr>
        <p:spPr>
          <a:xfrm>
            <a:off x="336697" y="84668"/>
            <a:ext cx="11520000" cy="606829"/>
          </a:xfrm>
        </p:spPr>
        <p:txBody>
          <a:bodyPr/>
          <a:lstStyle>
            <a:lvl1pPr>
              <a:defRPr u="none"/>
            </a:lvl1pPr>
          </a:lstStyle>
          <a:p>
            <a:r>
              <a:rPr lang="de-DE"/>
              <a:t>Titelmasterformat durch Klicken bearbeiten</a:t>
            </a:r>
            <a:endParaRPr lang="de-DE" dirty="0"/>
          </a:p>
        </p:txBody>
      </p:sp>
      <p:sp>
        <p:nvSpPr>
          <p:cNvPr id="4" name="Inhaltsplatzhalter 3"/>
          <p:cNvSpPr>
            <a:spLocks noGrp="1"/>
          </p:cNvSpPr>
          <p:nvPr>
            <p:ph sz="half" idx="2"/>
          </p:nvPr>
        </p:nvSpPr>
        <p:spPr>
          <a:xfrm>
            <a:off x="6276000" y="914400"/>
            <a:ext cx="5580000" cy="508145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Fußzeilenplatzhalter 7"/>
          <p:cNvSpPr>
            <a:spLocks noGrp="1"/>
          </p:cNvSpPr>
          <p:nvPr>
            <p:ph type="ftr" sz="quarter" idx="10"/>
          </p:nvPr>
        </p:nvSpPr>
        <p:spPr/>
        <p:txBody>
          <a:bodyPr/>
          <a:lstStyle/>
          <a:p>
            <a:endParaRPr lang="de-DE" dirty="0"/>
          </a:p>
        </p:txBody>
      </p:sp>
      <p:sp>
        <p:nvSpPr>
          <p:cNvPr id="9" name="Foliennummernplatzhalter 8"/>
          <p:cNvSpPr>
            <a:spLocks noGrp="1"/>
          </p:cNvSpPr>
          <p:nvPr>
            <p:ph type="sldNum" sz="quarter" idx="11"/>
          </p:nvPr>
        </p:nvSpPr>
        <p:spPr/>
        <p:txBody>
          <a:bodyPr/>
          <a:lstStyle/>
          <a:p>
            <a:fld id="{5C6B5868-4CE3-4F1C-A55D-6F08237FEEA0}" type="slidenum">
              <a:rPr lang="de-DE" smtClean="0"/>
              <a:pPr/>
              <a:t>‹Nr.›</a:t>
            </a:fld>
            <a:endParaRPr lang="de-DE" dirty="0"/>
          </a:p>
        </p:txBody>
      </p:sp>
    </p:spTree>
    <p:extLst>
      <p:ext uri="{BB962C8B-B14F-4D97-AF65-F5344CB8AC3E}">
        <p14:creationId xmlns:p14="http://schemas.microsoft.com/office/powerpoint/2010/main" val="1650308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36697" y="92481"/>
            <a:ext cx="11520000" cy="615949"/>
          </a:xfrm>
        </p:spPr>
        <p:txBody>
          <a:bodyPr/>
          <a:lstStyle>
            <a:lvl1pPr>
              <a:defRPr u="none">
                <a:effectLst/>
              </a:defRPr>
            </a:lvl1pPr>
          </a:lstStyle>
          <a:p>
            <a:r>
              <a:rPr lang="de-DE"/>
              <a:t>Titelmasterformat durch Klicken bearbeiten</a:t>
            </a:r>
            <a:endParaRPr lang="de-DE" dirty="0"/>
          </a:p>
        </p:txBody>
      </p:sp>
      <p:sp>
        <p:nvSpPr>
          <p:cNvPr id="6" name="Fußzeilenplatzhalter 5"/>
          <p:cNvSpPr>
            <a:spLocks noGrp="1"/>
          </p:cNvSpPr>
          <p:nvPr>
            <p:ph type="ftr" sz="quarter" idx="10"/>
          </p:nvPr>
        </p:nvSpPr>
        <p:spPr/>
        <p:txBody>
          <a:bodyPr/>
          <a:lstStyle/>
          <a:p>
            <a:endParaRPr lang="de-DE" dirty="0"/>
          </a:p>
        </p:txBody>
      </p:sp>
      <p:sp>
        <p:nvSpPr>
          <p:cNvPr id="7" name="Foliennummernplatzhalter 6"/>
          <p:cNvSpPr>
            <a:spLocks noGrp="1"/>
          </p:cNvSpPr>
          <p:nvPr>
            <p:ph type="sldNum" sz="quarter" idx="11"/>
          </p:nvPr>
        </p:nvSpPr>
        <p:spPr/>
        <p:txBody>
          <a:bodyPr/>
          <a:lstStyle/>
          <a:p>
            <a:fld id="{5C6B5868-4CE3-4F1C-A55D-6F08237FEEA0}" type="slidenum">
              <a:rPr lang="de-DE" smtClean="0"/>
              <a:pPr/>
              <a:t>‹Nr.›</a:t>
            </a:fld>
            <a:endParaRPr lang="de-DE" dirty="0"/>
          </a:p>
        </p:txBody>
      </p:sp>
    </p:spTree>
    <p:extLst>
      <p:ext uri="{BB962C8B-B14F-4D97-AF65-F5344CB8AC3E}">
        <p14:creationId xmlns:p14="http://schemas.microsoft.com/office/powerpoint/2010/main" val="264646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ußzeilenplatzhalter 4"/>
          <p:cNvSpPr>
            <a:spLocks noGrp="1"/>
          </p:cNvSpPr>
          <p:nvPr>
            <p:ph type="ftr" sz="quarter" idx="10"/>
          </p:nvPr>
        </p:nvSpPr>
        <p:spPr/>
        <p:txBody>
          <a:bodyPr/>
          <a:lstStyle/>
          <a:p>
            <a:endParaRPr lang="de-DE" dirty="0"/>
          </a:p>
        </p:txBody>
      </p:sp>
      <p:sp>
        <p:nvSpPr>
          <p:cNvPr id="6" name="Foliennummernplatzhalter 5"/>
          <p:cNvSpPr>
            <a:spLocks noGrp="1"/>
          </p:cNvSpPr>
          <p:nvPr>
            <p:ph type="sldNum" sz="quarter" idx="11"/>
          </p:nvPr>
        </p:nvSpPr>
        <p:spPr/>
        <p:txBody>
          <a:bodyPr/>
          <a:lstStyle/>
          <a:p>
            <a:fld id="{5C6B5868-4CE3-4F1C-A55D-6F08237FEEA0}" type="slidenum">
              <a:rPr lang="de-DE" smtClean="0"/>
              <a:pPr/>
              <a:t>‹Nr.›</a:t>
            </a:fld>
            <a:endParaRPr lang="de-DE" dirty="0"/>
          </a:p>
        </p:txBody>
      </p:sp>
    </p:spTree>
    <p:extLst>
      <p:ext uri="{BB962C8B-B14F-4D97-AF65-F5344CB8AC3E}">
        <p14:creationId xmlns:p14="http://schemas.microsoft.com/office/powerpoint/2010/main" val="2877509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image" Target="../media/image5.sv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image" Target="../media/image7.sv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6.xml"/><Relationship Id="rId7"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7.xml"/><Relationship Id="rId9" Type="http://schemas.openxmlformats.org/officeDocument/2006/relationships/image" Target="../media/image9.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hteck 14"/>
          <p:cNvSpPr/>
          <p:nvPr userDrawn="1"/>
        </p:nvSpPr>
        <p:spPr>
          <a:xfrm>
            <a:off x="0" y="6413647"/>
            <a:ext cx="12192000" cy="45469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 name="Titelplatzhalter 1"/>
          <p:cNvSpPr>
            <a:spLocks noGrp="1"/>
          </p:cNvSpPr>
          <p:nvPr>
            <p:ph type="title"/>
          </p:nvPr>
        </p:nvSpPr>
        <p:spPr>
          <a:xfrm>
            <a:off x="336000" y="100880"/>
            <a:ext cx="11520000" cy="615949"/>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336000" y="897692"/>
            <a:ext cx="11520000" cy="5213607"/>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996956" y="6515982"/>
            <a:ext cx="8389433" cy="276259"/>
          </a:xfrm>
          <a:prstGeom prst="rect">
            <a:avLst/>
          </a:prstGeom>
        </p:spPr>
        <p:txBody>
          <a:bodyPr vert="horz" lIns="91440" tIns="45720" rIns="91440" bIns="45720" rtlCol="0" anchor="ctr"/>
          <a:lstStyle>
            <a:lvl1pPr algn="ctr">
              <a:defRPr sz="1000">
                <a:solidFill>
                  <a:schemeClr val="bg1"/>
                </a:solidFill>
              </a:defRPr>
            </a:lvl1pPr>
          </a:lstStyle>
          <a:p>
            <a:endParaRPr lang="de-DE" dirty="0"/>
          </a:p>
        </p:txBody>
      </p:sp>
      <p:sp>
        <p:nvSpPr>
          <p:cNvPr id="6" name="Foliennummernplatzhalter 5"/>
          <p:cNvSpPr>
            <a:spLocks noGrp="1"/>
          </p:cNvSpPr>
          <p:nvPr>
            <p:ph type="sldNum" sz="quarter" idx="4"/>
          </p:nvPr>
        </p:nvSpPr>
        <p:spPr>
          <a:xfrm>
            <a:off x="9638344" y="6521011"/>
            <a:ext cx="1014509" cy="266200"/>
          </a:xfrm>
          <a:prstGeom prst="rect">
            <a:avLst/>
          </a:prstGeom>
        </p:spPr>
        <p:txBody>
          <a:bodyPr vert="horz" lIns="91440" tIns="45720" rIns="91440" bIns="45720" rtlCol="0" anchor="ctr"/>
          <a:lstStyle>
            <a:lvl1pPr algn="r">
              <a:defRPr sz="1000">
                <a:solidFill>
                  <a:schemeClr val="bg2"/>
                </a:solidFill>
              </a:defRPr>
            </a:lvl1pPr>
          </a:lstStyle>
          <a:p>
            <a:fld id="{5C6B5868-4CE3-4F1C-A55D-6F08237FEEA0}" type="slidenum">
              <a:rPr lang="de-DE" smtClean="0"/>
              <a:pPr/>
              <a:t>‹Nr.›</a:t>
            </a:fld>
            <a:endParaRPr lang="de-DE" dirty="0"/>
          </a:p>
        </p:txBody>
      </p:sp>
      <p:cxnSp>
        <p:nvCxnSpPr>
          <p:cNvPr id="14" name="Gerader Verbinder 13"/>
          <p:cNvCxnSpPr/>
          <p:nvPr userDrawn="1"/>
        </p:nvCxnSpPr>
        <p:spPr>
          <a:xfrm flipH="1">
            <a:off x="2" y="6413646"/>
            <a:ext cx="12191999" cy="0"/>
          </a:xfrm>
          <a:prstGeom prst="line">
            <a:avLst/>
          </a:prstGeom>
          <a:ln w="57150">
            <a:solidFill>
              <a:srgbClr val="FF651F"/>
            </a:solidFill>
          </a:ln>
        </p:spPr>
        <p:style>
          <a:lnRef idx="1">
            <a:schemeClr val="accent1"/>
          </a:lnRef>
          <a:fillRef idx="0">
            <a:schemeClr val="accent1"/>
          </a:fillRef>
          <a:effectRef idx="0">
            <a:schemeClr val="accent1"/>
          </a:effectRef>
          <a:fontRef idx="minor">
            <a:schemeClr val="tx1"/>
          </a:fontRef>
        </p:style>
      </p:cxnSp>
      <p:pic>
        <p:nvPicPr>
          <p:cNvPr id="23" name="Grafik 22"/>
          <p:cNvPicPr>
            <a:picLocks/>
          </p:cNvPicPr>
          <p:nvPr userDrawn="1"/>
        </p:nvPicPr>
        <p:blipFill rotWithShape="1">
          <a:blip r:embed="rId7" cstate="print">
            <a:extLst>
              <a:ext uri="{28A0092B-C50C-407E-A947-70E740481C1C}">
                <a14:useLocalDpi xmlns:a14="http://schemas.microsoft.com/office/drawing/2010/main" val="0"/>
              </a:ext>
            </a:extLst>
          </a:blip>
          <a:srcRect t="70833"/>
          <a:stretch/>
        </p:blipFill>
        <p:spPr>
          <a:xfrm>
            <a:off x="11038901" y="6431934"/>
            <a:ext cx="1040214" cy="444354"/>
          </a:xfrm>
          <a:prstGeom prst="rect">
            <a:avLst/>
          </a:prstGeom>
        </p:spPr>
      </p:pic>
      <p:pic>
        <p:nvPicPr>
          <p:cNvPr id="4" name="Grafik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36000" y="6470373"/>
            <a:ext cx="372492" cy="348568"/>
          </a:xfrm>
          <a:prstGeom prst="rect">
            <a:avLst/>
          </a:prstGeom>
        </p:spPr>
      </p:pic>
    </p:spTree>
    <p:extLst>
      <p:ext uri="{BB962C8B-B14F-4D97-AF65-F5344CB8AC3E}">
        <p14:creationId xmlns:p14="http://schemas.microsoft.com/office/powerpoint/2010/main" val="586581243"/>
      </p:ext>
    </p:extLst>
  </p:cSld>
  <p:clrMap bg1="lt1" tx1="dk1" bg2="lt2" tx2="dk2" accent1="accent1" accent2="accent2" accent3="accent3" accent4="accent4" accent5="accent5" accent6="accent6" hlink="hlink" folHlink="folHlink"/>
  <p:sldLayoutIdLst>
    <p:sldLayoutId id="2147483690" r:id="rId1"/>
    <p:sldLayoutId id="2147483680" r:id="rId2"/>
    <p:sldLayoutId id="2147483681" r:id="rId3"/>
    <p:sldLayoutId id="2147483682" r:id="rId4"/>
    <p:sldLayoutId id="2147483683" r:id="rId5"/>
  </p:sldLayoutIdLst>
  <p:txStyles>
    <p:titleStyle>
      <a:lvl1pPr algn="l" defTabSz="685766" rtl="0" eaLnBrk="1" latinLnBrk="0" hangingPunct="1">
        <a:lnSpc>
          <a:spcPct val="90000"/>
        </a:lnSpc>
        <a:spcBef>
          <a:spcPct val="0"/>
        </a:spcBef>
        <a:buNone/>
        <a:defRPr sz="3200" b="0" u="none" kern="1200">
          <a:solidFill>
            <a:schemeClr val="tx1">
              <a:lumMod val="65000"/>
              <a:lumOff val="35000"/>
            </a:schemeClr>
          </a:solidFill>
          <a:latin typeface="+mn-lt"/>
          <a:ea typeface="+mj-ea"/>
          <a:cs typeface="+mj-cs"/>
        </a:defRPr>
      </a:lvl1pPr>
    </p:titleStyle>
    <p:bodyStyle>
      <a:lvl1pPr marL="171442" indent="-171442" algn="l" defTabSz="685766" rtl="0" eaLnBrk="1" latinLnBrk="0" hangingPunct="1">
        <a:lnSpc>
          <a:spcPct val="90000"/>
        </a:lnSpc>
        <a:spcBef>
          <a:spcPts val="750"/>
        </a:spcBef>
        <a:buClr>
          <a:srgbClr val="FF651F"/>
        </a:buClr>
        <a:buFont typeface="Wingdings" panose="05000000000000000000" pitchFamily="2" charset="2"/>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Clr>
          <a:srgbClr val="FF651F"/>
        </a:buClr>
        <a:buFont typeface="Wingdings" panose="05000000000000000000" pitchFamily="2" charset="2"/>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Clr>
          <a:srgbClr val="FF651F"/>
        </a:buClr>
        <a:buFont typeface="Wingdings" panose="05000000000000000000" pitchFamily="2" charset="2"/>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Clr>
          <a:srgbClr val="FF651F"/>
        </a:buClr>
        <a:buFont typeface="Wingdings" panose="05000000000000000000" pitchFamily="2" charset="2"/>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Clr>
          <a:srgbClr val="FF651F"/>
        </a:buClr>
        <a:buFont typeface="Wingdings" panose="05000000000000000000" pitchFamily="2" charset="2"/>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hteck 14"/>
          <p:cNvSpPr/>
          <p:nvPr userDrawn="1"/>
        </p:nvSpPr>
        <p:spPr>
          <a:xfrm>
            <a:off x="0" y="6413647"/>
            <a:ext cx="12192000" cy="45469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 name="Titelplatzhalter 1"/>
          <p:cNvSpPr>
            <a:spLocks noGrp="1"/>
          </p:cNvSpPr>
          <p:nvPr>
            <p:ph type="title"/>
          </p:nvPr>
        </p:nvSpPr>
        <p:spPr>
          <a:xfrm>
            <a:off x="336000" y="100880"/>
            <a:ext cx="11520000" cy="615949"/>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336000" y="897693"/>
            <a:ext cx="11520000" cy="510473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996956" y="6510170"/>
            <a:ext cx="8389433" cy="276259"/>
          </a:xfrm>
          <a:prstGeom prst="rect">
            <a:avLst/>
          </a:prstGeom>
        </p:spPr>
        <p:txBody>
          <a:bodyPr vert="horz" lIns="91440" tIns="45720" rIns="91440" bIns="45720" rtlCol="0" anchor="ctr"/>
          <a:lstStyle>
            <a:lvl1pPr algn="ctr">
              <a:defRPr sz="1000">
                <a:solidFill>
                  <a:schemeClr val="bg1"/>
                </a:solidFill>
              </a:defRPr>
            </a:lvl1pPr>
          </a:lstStyle>
          <a:p>
            <a:endParaRPr lang="de-DE" dirty="0"/>
          </a:p>
        </p:txBody>
      </p:sp>
      <p:sp>
        <p:nvSpPr>
          <p:cNvPr id="6" name="Foliennummernplatzhalter 5"/>
          <p:cNvSpPr>
            <a:spLocks noGrp="1"/>
          </p:cNvSpPr>
          <p:nvPr>
            <p:ph type="sldNum" sz="quarter" idx="4"/>
          </p:nvPr>
        </p:nvSpPr>
        <p:spPr>
          <a:xfrm>
            <a:off x="9638344" y="6531548"/>
            <a:ext cx="1014509" cy="266200"/>
          </a:xfrm>
          <a:prstGeom prst="rect">
            <a:avLst/>
          </a:prstGeom>
        </p:spPr>
        <p:txBody>
          <a:bodyPr vert="horz" lIns="91440" tIns="45720" rIns="91440" bIns="45720" rtlCol="0" anchor="ctr"/>
          <a:lstStyle>
            <a:lvl1pPr algn="r">
              <a:defRPr sz="1000">
                <a:solidFill>
                  <a:schemeClr val="bg2"/>
                </a:solidFill>
              </a:defRPr>
            </a:lvl1pPr>
          </a:lstStyle>
          <a:p>
            <a:fld id="{5C6B5868-4CE3-4F1C-A55D-6F08237FEEA0}" type="slidenum">
              <a:rPr lang="de-DE" smtClean="0"/>
              <a:pPr/>
              <a:t>‹Nr.›</a:t>
            </a:fld>
            <a:endParaRPr lang="de-DE" dirty="0"/>
          </a:p>
        </p:txBody>
      </p:sp>
      <p:cxnSp>
        <p:nvCxnSpPr>
          <p:cNvPr id="14" name="Gerader Verbinder 13"/>
          <p:cNvCxnSpPr/>
          <p:nvPr userDrawn="1"/>
        </p:nvCxnSpPr>
        <p:spPr>
          <a:xfrm flipH="1">
            <a:off x="2" y="6413646"/>
            <a:ext cx="12191999" cy="0"/>
          </a:xfrm>
          <a:prstGeom prst="line">
            <a:avLst/>
          </a:prstGeom>
          <a:ln w="57150">
            <a:solidFill>
              <a:srgbClr val="FF651F"/>
            </a:solidFill>
          </a:ln>
        </p:spPr>
        <p:style>
          <a:lnRef idx="1">
            <a:schemeClr val="accent1"/>
          </a:lnRef>
          <a:fillRef idx="0">
            <a:schemeClr val="accent1"/>
          </a:fillRef>
          <a:effectRef idx="0">
            <a:schemeClr val="accent1"/>
          </a:effectRef>
          <a:fontRef idx="minor">
            <a:schemeClr val="tx1"/>
          </a:fontRef>
        </p:style>
      </p:cxnSp>
      <p:pic>
        <p:nvPicPr>
          <p:cNvPr id="23" name="Grafik 22"/>
          <p:cNvPicPr>
            <a:picLocks/>
          </p:cNvPicPr>
          <p:nvPr userDrawn="1"/>
        </p:nvPicPr>
        <p:blipFill rotWithShape="1">
          <a:blip r:embed="rId6" cstate="print">
            <a:extLst>
              <a:ext uri="{28A0092B-C50C-407E-A947-70E740481C1C}">
                <a14:useLocalDpi xmlns:a14="http://schemas.microsoft.com/office/drawing/2010/main" val="0"/>
              </a:ext>
            </a:extLst>
          </a:blip>
          <a:srcRect t="70833"/>
          <a:stretch/>
        </p:blipFill>
        <p:spPr>
          <a:xfrm>
            <a:off x="11038901" y="6413646"/>
            <a:ext cx="1040214" cy="444354"/>
          </a:xfrm>
          <a:prstGeom prst="rect">
            <a:avLst/>
          </a:prstGeom>
        </p:spPr>
      </p:pic>
      <p:pic>
        <p:nvPicPr>
          <p:cNvPr id="11" name="Grafik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36000" y="6470373"/>
            <a:ext cx="372492" cy="348568"/>
          </a:xfrm>
          <a:prstGeom prst="rect">
            <a:avLst/>
          </a:prstGeom>
        </p:spPr>
      </p:pic>
      <p:pic>
        <p:nvPicPr>
          <p:cNvPr id="4" name="Grafik 3"/>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36000" y="6051629"/>
            <a:ext cx="1531916" cy="360000"/>
          </a:xfrm>
          <a:prstGeom prst="rect">
            <a:avLst/>
          </a:prstGeom>
        </p:spPr>
      </p:pic>
    </p:spTree>
    <p:extLst>
      <p:ext uri="{BB962C8B-B14F-4D97-AF65-F5344CB8AC3E}">
        <p14:creationId xmlns:p14="http://schemas.microsoft.com/office/powerpoint/2010/main" val="202697876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xStyles>
    <p:titleStyle>
      <a:lvl1pPr algn="l" defTabSz="685766" rtl="0" eaLnBrk="1" latinLnBrk="0" hangingPunct="1">
        <a:lnSpc>
          <a:spcPct val="90000"/>
        </a:lnSpc>
        <a:spcBef>
          <a:spcPct val="0"/>
        </a:spcBef>
        <a:buNone/>
        <a:defRPr sz="3200" b="0" u="none" kern="1200">
          <a:solidFill>
            <a:schemeClr val="tx1">
              <a:lumMod val="65000"/>
              <a:lumOff val="35000"/>
            </a:schemeClr>
          </a:solidFill>
          <a:latin typeface="+mn-lt"/>
          <a:ea typeface="+mj-ea"/>
          <a:cs typeface="+mj-cs"/>
        </a:defRPr>
      </a:lvl1pPr>
    </p:titleStyle>
    <p:bodyStyle>
      <a:lvl1pPr marL="171442" indent="-171442" algn="l" defTabSz="685766" rtl="0" eaLnBrk="1" latinLnBrk="0" hangingPunct="1">
        <a:lnSpc>
          <a:spcPct val="90000"/>
        </a:lnSpc>
        <a:spcBef>
          <a:spcPts val="750"/>
        </a:spcBef>
        <a:buClr>
          <a:srgbClr val="FF651F"/>
        </a:buClr>
        <a:buFont typeface="Wingdings" panose="05000000000000000000" pitchFamily="2" charset="2"/>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Clr>
          <a:srgbClr val="FF651F"/>
        </a:buClr>
        <a:buFont typeface="Wingdings" panose="05000000000000000000" pitchFamily="2" charset="2"/>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Clr>
          <a:srgbClr val="FF651F"/>
        </a:buClr>
        <a:buFont typeface="Wingdings" panose="05000000000000000000" pitchFamily="2" charset="2"/>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Clr>
          <a:srgbClr val="FF651F"/>
        </a:buClr>
        <a:buFont typeface="Wingdings" panose="05000000000000000000" pitchFamily="2" charset="2"/>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Clr>
          <a:srgbClr val="FF651F"/>
        </a:buClr>
        <a:buFont typeface="Wingdings" panose="05000000000000000000" pitchFamily="2" charset="2"/>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hteck 14"/>
          <p:cNvSpPr/>
          <p:nvPr userDrawn="1"/>
        </p:nvSpPr>
        <p:spPr>
          <a:xfrm>
            <a:off x="0" y="6413647"/>
            <a:ext cx="12192000" cy="45469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 name="Titelplatzhalter 1"/>
          <p:cNvSpPr>
            <a:spLocks noGrp="1"/>
          </p:cNvSpPr>
          <p:nvPr>
            <p:ph type="title"/>
          </p:nvPr>
        </p:nvSpPr>
        <p:spPr>
          <a:xfrm>
            <a:off x="336000" y="100880"/>
            <a:ext cx="11520000" cy="615949"/>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336000" y="897693"/>
            <a:ext cx="11520000" cy="510473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996956" y="6510170"/>
            <a:ext cx="8389433" cy="276259"/>
          </a:xfrm>
          <a:prstGeom prst="rect">
            <a:avLst/>
          </a:prstGeom>
        </p:spPr>
        <p:txBody>
          <a:bodyPr vert="horz" lIns="91440" tIns="45720" rIns="91440" bIns="45720" rtlCol="0" anchor="ctr"/>
          <a:lstStyle>
            <a:lvl1pPr algn="ctr">
              <a:defRPr sz="1000">
                <a:solidFill>
                  <a:schemeClr val="bg1"/>
                </a:solidFill>
              </a:defRPr>
            </a:lvl1pPr>
          </a:lstStyle>
          <a:p>
            <a:endParaRPr lang="de-DE" dirty="0"/>
          </a:p>
        </p:txBody>
      </p:sp>
      <p:sp>
        <p:nvSpPr>
          <p:cNvPr id="6" name="Foliennummernplatzhalter 5"/>
          <p:cNvSpPr>
            <a:spLocks noGrp="1"/>
          </p:cNvSpPr>
          <p:nvPr>
            <p:ph type="sldNum" sz="quarter" idx="4"/>
          </p:nvPr>
        </p:nvSpPr>
        <p:spPr>
          <a:xfrm>
            <a:off x="9638344" y="6531548"/>
            <a:ext cx="1014509" cy="266200"/>
          </a:xfrm>
          <a:prstGeom prst="rect">
            <a:avLst/>
          </a:prstGeom>
        </p:spPr>
        <p:txBody>
          <a:bodyPr vert="horz" lIns="91440" tIns="45720" rIns="91440" bIns="45720" rtlCol="0" anchor="ctr"/>
          <a:lstStyle>
            <a:lvl1pPr algn="r">
              <a:defRPr sz="1000">
                <a:solidFill>
                  <a:schemeClr val="bg2"/>
                </a:solidFill>
              </a:defRPr>
            </a:lvl1pPr>
          </a:lstStyle>
          <a:p>
            <a:fld id="{5C6B5868-4CE3-4F1C-A55D-6F08237FEEA0}" type="slidenum">
              <a:rPr lang="de-DE" smtClean="0"/>
              <a:pPr/>
              <a:t>‹Nr.›</a:t>
            </a:fld>
            <a:endParaRPr lang="de-DE" dirty="0"/>
          </a:p>
        </p:txBody>
      </p:sp>
      <p:cxnSp>
        <p:nvCxnSpPr>
          <p:cNvPr id="14" name="Gerader Verbinder 13"/>
          <p:cNvCxnSpPr/>
          <p:nvPr userDrawn="1"/>
        </p:nvCxnSpPr>
        <p:spPr>
          <a:xfrm flipH="1">
            <a:off x="2" y="6413646"/>
            <a:ext cx="12191999" cy="0"/>
          </a:xfrm>
          <a:prstGeom prst="line">
            <a:avLst/>
          </a:prstGeom>
          <a:ln w="57150">
            <a:solidFill>
              <a:srgbClr val="FF651F"/>
            </a:solidFill>
          </a:ln>
        </p:spPr>
        <p:style>
          <a:lnRef idx="1">
            <a:schemeClr val="accent1"/>
          </a:lnRef>
          <a:fillRef idx="0">
            <a:schemeClr val="accent1"/>
          </a:fillRef>
          <a:effectRef idx="0">
            <a:schemeClr val="accent1"/>
          </a:effectRef>
          <a:fontRef idx="minor">
            <a:schemeClr val="tx1"/>
          </a:fontRef>
        </p:style>
      </p:cxnSp>
      <p:pic>
        <p:nvPicPr>
          <p:cNvPr id="23" name="Grafik 22"/>
          <p:cNvPicPr>
            <a:picLocks/>
          </p:cNvPicPr>
          <p:nvPr userDrawn="1"/>
        </p:nvPicPr>
        <p:blipFill rotWithShape="1">
          <a:blip r:embed="rId6" cstate="print">
            <a:extLst>
              <a:ext uri="{28A0092B-C50C-407E-A947-70E740481C1C}">
                <a14:useLocalDpi xmlns:a14="http://schemas.microsoft.com/office/drawing/2010/main" val="0"/>
              </a:ext>
            </a:extLst>
          </a:blip>
          <a:srcRect t="70833"/>
          <a:stretch/>
        </p:blipFill>
        <p:spPr>
          <a:xfrm>
            <a:off x="11038901" y="6413646"/>
            <a:ext cx="1040214" cy="444354"/>
          </a:xfrm>
          <a:prstGeom prst="rect">
            <a:avLst/>
          </a:prstGeom>
        </p:spPr>
      </p:pic>
      <p:pic>
        <p:nvPicPr>
          <p:cNvPr id="11" name="Grafik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36000" y="6470373"/>
            <a:ext cx="372492" cy="348568"/>
          </a:xfrm>
          <a:prstGeom prst="rect">
            <a:avLst/>
          </a:prstGeom>
        </p:spPr>
      </p:pic>
      <p:pic>
        <p:nvPicPr>
          <p:cNvPr id="4" name="Grafik 3"/>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36000" y="6050153"/>
            <a:ext cx="1440000" cy="360000"/>
          </a:xfrm>
          <a:prstGeom prst="rect">
            <a:avLst/>
          </a:prstGeom>
        </p:spPr>
      </p:pic>
    </p:spTree>
    <p:extLst>
      <p:ext uri="{BB962C8B-B14F-4D97-AF65-F5344CB8AC3E}">
        <p14:creationId xmlns:p14="http://schemas.microsoft.com/office/powerpoint/2010/main" val="418329992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txStyles>
    <p:titleStyle>
      <a:lvl1pPr algn="l" defTabSz="685766" rtl="0" eaLnBrk="1" latinLnBrk="0" hangingPunct="1">
        <a:lnSpc>
          <a:spcPct val="90000"/>
        </a:lnSpc>
        <a:spcBef>
          <a:spcPct val="0"/>
        </a:spcBef>
        <a:buNone/>
        <a:defRPr sz="3200" b="0" u="none" kern="1200">
          <a:solidFill>
            <a:schemeClr val="tx1">
              <a:lumMod val="65000"/>
              <a:lumOff val="35000"/>
            </a:schemeClr>
          </a:solidFill>
          <a:latin typeface="+mn-lt"/>
          <a:ea typeface="+mj-ea"/>
          <a:cs typeface="+mj-cs"/>
        </a:defRPr>
      </a:lvl1pPr>
    </p:titleStyle>
    <p:bodyStyle>
      <a:lvl1pPr marL="171442" indent="-171442" algn="l" defTabSz="685766" rtl="0" eaLnBrk="1" latinLnBrk="0" hangingPunct="1">
        <a:lnSpc>
          <a:spcPct val="90000"/>
        </a:lnSpc>
        <a:spcBef>
          <a:spcPts val="750"/>
        </a:spcBef>
        <a:buClr>
          <a:srgbClr val="FF651F"/>
        </a:buClr>
        <a:buFont typeface="Wingdings" panose="05000000000000000000" pitchFamily="2" charset="2"/>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Clr>
          <a:srgbClr val="FF651F"/>
        </a:buClr>
        <a:buFont typeface="Wingdings" panose="05000000000000000000" pitchFamily="2" charset="2"/>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Clr>
          <a:srgbClr val="FF651F"/>
        </a:buClr>
        <a:buFont typeface="Wingdings" panose="05000000000000000000" pitchFamily="2" charset="2"/>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Clr>
          <a:srgbClr val="FF651F"/>
        </a:buClr>
        <a:buFont typeface="Wingdings" panose="05000000000000000000" pitchFamily="2" charset="2"/>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Clr>
          <a:srgbClr val="FF651F"/>
        </a:buClr>
        <a:buFont typeface="Wingdings" panose="05000000000000000000" pitchFamily="2" charset="2"/>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hteck 14"/>
          <p:cNvSpPr/>
          <p:nvPr userDrawn="1"/>
        </p:nvSpPr>
        <p:spPr>
          <a:xfrm>
            <a:off x="0" y="6413647"/>
            <a:ext cx="12192000" cy="45469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 name="Titelplatzhalter 1"/>
          <p:cNvSpPr>
            <a:spLocks noGrp="1"/>
          </p:cNvSpPr>
          <p:nvPr>
            <p:ph type="title"/>
          </p:nvPr>
        </p:nvSpPr>
        <p:spPr>
          <a:xfrm>
            <a:off x="336000" y="100880"/>
            <a:ext cx="11520000" cy="615949"/>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336000" y="897693"/>
            <a:ext cx="11520000" cy="510473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996956" y="6510170"/>
            <a:ext cx="8389433" cy="276259"/>
          </a:xfrm>
          <a:prstGeom prst="rect">
            <a:avLst/>
          </a:prstGeom>
        </p:spPr>
        <p:txBody>
          <a:bodyPr vert="horz" lIns="91440" tIns="45720" rIns="91440" bIns="45720" rtlCol="0" anchor="ctr"/>
          <a:lstStyle>
            <a:lvl1pPr algn="ctr">
              <a:defRPr sz="1000">
                <a:solidFill>
                  <a:schemeClr val="bg1"/>
                </a:solidFill>
              </a:defRPr>
            </a:lvl1pPr>
          </a:lstStyle>
          <a:p>
            <a:endParaRPr lang="de-DE" dirty="0"/>
          </a:p>
        </p:txBody>
      </p:sp>
      <p:sp>
        <p:nvSpPr>
          <p:cNvPr id="6" name="Foliennummernplatzhalter 5"/>
          <p:cNvSpPr>
            <a:spLocks noGrp="1"/>
          </p:cNvSpPr>
          <p:nvPr>
            <p:ph type="sldNum" sz="quarter" idx="4"/>
          </p:nvPr>
        </p:nvSpPr>
        <p:spPr>
          <a:xfrm>
            <a:off x="9638344" y="6531548"/>
            <a:ext cx="1014509" cy="266200"/>
          </a:xfrm>
          <a:prstGeom prst="rect">
            <a:avLst/>
          </a:prstGeom>
        </p:spPr>
        <p:txBody>
          <a:bodyPr vert="horz" lIns="91440" tIns="45720" rIns="91440" bIns="45720" rtlCol="0" anchor="ctr"/>
          <a:lstStyle>
            <a:lvl1pPr algn="r">
              <a:defRPr sz="1000">
                <a:solidFill>
                  <a:schemeClr val="bg2"/>
                </a:solidFill>
              </a:defRPr>
            </a:lvl1pPr>
          </a:lstStyle>
          <a:p>
            <a:fld id="{5C6B5868-4CE3-4F1C-A55D-6F08237FEEA0}" type="slidenum">
              <a:rPr lang="de-DE" smtClean="0"/>
              <a:pPr/>
              <a:t>‹Nr.›</a:t>
            </a:fld>
            <a:endParaRPr lang="de-DE" dirty="0"/>
          </a:p>
        </p:txBody>
      </p:sp>
      <p:cxnSp>
        <p:nvCxnSpPr>
          <p:cNvPr id="14" name="Gerader Verbinder 13"/>
          <p:cNvCxnSpPr/>
          <p:nvPr userDrawn="1"/>
        </p:nvCxnSpPr>
        <p:spPr>
          <a:xfrm flipH="1">
            <a:off x="2" y="6413646"/>
            <a:ext cx="12191999" cy="0"/>
          </a:xfrm>
          <a:prstGeom prst="line">
            <a:avLst/>
          </a:prstGeom>
          <a:ln w="57150">
            <a:solidFill>
              <a:srgbClr val="FF651F"/>
            </a:solidFill>
          </a:ln>
        </p:spPr>
        <p:style>
          <a:lnRef idx="1">
            <a:schemeClr val="accent1"/>
          </a:lnRef>
          <a:fillRef idx="0">
            <a:schemeClr val="accent1"/>
          </a:fillRef>
          <a:effectRef idx="0">
            <a:schemeClr val="accent1"/>
          </a:effectRef>
          <a:fontRef idx="minor">
            <a:schemeClr val="tx1"/>
          </a:fontRef>
        </p:style>
      </p:cxnSp>
      <p:pic>
        <p:nvPicPr>
          <p:cNvPr id="23" name="Grafik 22"/>
          <p:cNvPicPr>
            <a:picLocks/>
          </p:cNvPicPr>
          <p:nvPr userDrawn="1"/>
        </p:nvPicPr>
        <p:blipFill rotWithShape="1">
          <a:blip r:embed="rId6" cstate="print">
            <a:extLst>
              <a:ext uri="{28A0092B-C50C-407E-A947-70E740481C1C}">
                <a14:useLocalDpi xmlns:a14="http://schemas.microsoft.com/office/drawing/2010/main" val="0"/>
              </a:ext>
            </a:extLst>
          </a:blip>
          <a:srcRect t="70833"/>
          <a:stretch/>
        </p:blipFill>
        <p:spPr>
          <a:xfrm>
            <a:off x="11038901" y="6413646"/>
            <a:ext cx="1040214" cy="444354"/>
          </a:xfrm>
          <a:prstGeom prst="rect">
            <a:avLst/>
          </a:prstGeom>
        </p:spPr>
      </p:pic>
      <p:pic>
        <p:nvPicPr>
          <p:cNvPr id="11" name="Grafik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36000" y="6470373"/>
            <a:ext cx="372492" cy="348568"/>
          </a:xfrm>
          <a:prstGeom prst="rect">
            <a:avLst/>
          </a:prstGeom>
        </p:spPr>
      </p:pic>
      <p:pic>
        <p:nvPicPr>
          <p:cNvPr id="4" name="Grafik 3"/>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36000" y="6053646"/>
            <a:ext cx="1440000" cy="360000"/>
          </a:xfrm>
          <a:prstGeom prst="rect">
            <a:avLst/>
          </a:prstGeom>
        </p:spPr>
      </p:pic>
    </p:spTree>
    <p:extLst>
      <p:ext uri="{BB962C8B-B14F-4D97-AF65-F5344CB8AC3E}">
        <p14:creationId xmlns:p14="http://schemas.microsoft.com/office/powerpoint/2010/main" val="36547508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Lst>
  <p:txStyles>
    <p:titleStyle>
      <a:lvl1pPr algn="l" defTabSz="685766" rtl="0" eaLnBrk="1" latinLnBrk="0" hangingPunct="1">
        <a:lnSpc>
          <a:spcPct val="90000"/>
        </a:lnSpc>
        <a:spcBef>
          <a:spcPct val="0"/>
        </a:spcBef>
        <a:buNone/>
        <a:defRPr sz="3200" b="0" u="none" kern="1200">
          <a:solidFill>
            <a:schemeClr val="tx1">
              <a:lumMod val="65000"/>
              <a:lumOff val="35000"/>
            </a:schemeClr>
          </a:solidFill>
          <a:latin typeface="+mn-lt"/>
          <a:ea typeface="+mj-ea"/>
          <a:cs typeface="+mj-cs"/>
        </a:defRPr>
      </a:lvl1pPr>
    </p:titleStyle>
    <p:bodyStyle>
      <a:lvl1pPr marL="171442" indent="-171442" algn="l" defTabSz="685766" rtl="0" eaLnBrk="1" latinLnBrk="0" hangingPunct="1">
        <a:lnSpc>
          <a:spcPct val="90000"/>
        </a:lnSpc>
        <a:spcBef>
          <a:spcPts val="750"/>
        </a:spcBef>
        <a:buClr>
          <a:srgbClr val="FF651F"/>
        </a:buClr>
        <a:buFont typeface="Wingdings" panose="05000000000000000000" pitchFamily="2" charset="2"/>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Clr>
          <a:srgbClr val="FF651F"/>
        </a:buClr>
        <a:buFont typeface="Wingdings" panose="05000000000000000000" pitchFamily="2" charset="2"/>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Clr>
          <a:srgbClr val="FF651F"/>
        </a:buClr>
        <a:buFont typeface="Wingdings" panose="05000000000000000000" pitchFamily="2" charset="2"/>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Clr>
          <a:srgbClr val="FF651F"/>
        </a:buClr>
        <a:buFont typeface="Wingdings" panose="05000000000000000000" pitchFamily="2" charset="2"/>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Clr>
          <a:srgbClr val="FF651F"/>
        </a:buClr>
        <a:buFont typeface="Wingdings" panose="05000000000000000000" pitchFamily="2" charset="2"/>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upsbatterycenter.com/blog/extinguish-lithium-battery-fir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chemie.de/lexikon/Elektrolyse.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researchgate.net/publication/271378936_Thermal-runaway_experiments_on_consumer_Li-ion_batteries_with_metal-oxide_and_olivin-type_cathod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jstor.org/stable/e26169031"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a:xfrm>
            <a:off x="889226" y="4053254"/>
            <a:ext cx="8859440" cy="1670323"/>
          </a:xfrm>
        </p:spPr>
        <p:txBody>
          <a:bodyPr>
            <a:normAutofit/>
          </a:bodyPr>
          <a:lstStyle/>
          <a:p>
            <a:pPr>
              <a:lnSpc>
                <a:spcPct val="100000"/>
              </a:lnSpc>
            </a:pPr>
            <a:r>
              <a:rPr lang="de-DE" sz="1800" b="1" dirty="0">
                <a:latin typeface="Calibri" panose="020F0502020204030204" pitchFamily="34" charset="0"/>
                <a:cs typeface="Calibri" panose="020F0502020204030204" pitchFamily="34" charset="0"/>
              </a:rPr>
              <a:t>Dr. Dana Meißner</a:t>
            </a:r>
          </a:p>
          <a:p>
            <a:pPr>
              <a:lnSpc>
                <a:spcPct val="100000"/>
              </a:lnSpc>
            </a:pPr>
            <a:r>
              <a:rPr lang="de-DE" sz="1800" b="1" dirty="0">
                <a:latin typeface="Calibri" panose="020F0502020204030204" pitchFamily="34" charset="0"/>
                <a:cs typeface="Calibri" panose="020F0502020204030204" pitchFamily="34" charset="0"/>
              </a:rPr>
              <a:t>Institut für Sicherheitstechnik / Schiffssicherheit e.V., Rostock- Warnemünde</a:t>
            </a:r>
          </a:p>
          <a:p>
            <a:pPr>
              <a:lnSpc>
                <a:spcPct val="100000"/>
              </a:lnSpc>
            </a:pPr>
            <a:endParaRPr lang="de-DE" sz="1800" b="1" dirty="0">
              <a:latin typeface="Calibri" panose="020F0502020204030204" pitchFamily="34" charset="0"/>
              <a:cs typeface="Calibri" panose="020F0502020204030204" pitchFamily="34" charset="0"/>
            </a:endParaRPr>
          </a:p>
          <a:p>
            <a:pPr>
              <a:lnSpc>
                <a:spcPct val="100000"/>
              </a:lnSpc>
            </a:pPr>
            <a:r>
              <a:rPr lang="de-DE" sz="1800" b="1" dirty="0">
                <a:solidFill>
                  <a:srgbClr val="002060"/>
                </a:solidFill>
                <a:latin typeface="Calibri" panose="020F0502020204030204" pitchFamily="34" charset="0"/>
                <a:cs typeface="Calibri" panose="020F0502020204030204" pitchFamily="34" charset="0"/>
              </a:rPr>
              <a:t>Conference on </a:t>
            </a:r>
            <a:r>
              <a:rPr lang="de-DE" sz="1800" b="1" dirty="0" err="1">
                <a:solidFill>
                  <a:srgbClr val="002060"/>
                </a:solidFill>
                <a:latin typeface="Calibri" panose="020F0502020204030204" pitchFamily="34" charset="0"/>
                <a:cs typeface="Calibri" panose="020F0502020204030204" pitchFamily="34" charset="0"/>
              </a:rPr>
              <a:t>Fire</a:t>
            </a:r>
            <a:r>
              <a:rPr lang="de-DE" sz="1800" b="1" dirty="0">
                <a:solidFill>
                  <a:srgbClr val="002060"/>
                </a:solidFill>
                <a:latin typeface="Calibri" panose="020F0502020204030204" pitchFamily="34" charset="0"/>
                <a:cs typeface="Calibri" panose="020F0502020204030204" pitchFamily="34" charset="0"/>
              </a:rPr>
              <a:t> </a:t>
            </a:r>
            <a:r>
              <a:rPr lang="de-DE" sz="1800" b="1" dirty="0" err="1">
                <a:solidFill>
                  <a:srgbClr val="002060"/>
                </a:solidFill>
                <a:latin typeface="Calibri" panose="020F0502020204030204" pitchFamily="34" charset="0"/>
                <a:cs typeface="Calibri" panose="020F0502020204030204" pitchFamily="34" charset="0"/>
              </a:rPr>
              <a:t>Safety</a:t>
            </a:r>
            <a:r>
              <a:rPr lang="de-DE" sz="1800" b="1" dirty="0">
                <a:solidFill>
                  <a:srgbClr val="002060"/>
                </a:solidFill>
                <a:latin typeface="Calibri" panose="020F0502020204030204" pitchFamily="34" charset="0"/>
                <a:cs typeface="Calibri" panose="020F0502020204030204" pitchFamily="34" charset="0"/>
              </a:rPr>
              <a:t> at </a:t>
            </a:r>
            <a:r>
              <a:rPr lang="de-DE" sz="1800" b="1" dirty="0" err="1">
                <a:solidFill>
                  <a:srgbClr val="002060"/>
                </a:solidFill>
                <a:latin typeface="Calibri" panose="020F0502020204030204" pitchFamily="34" charset="0"/>
                <a:cs typeface="Calibri" panose="020F0502020204030204" pitchFamily="34" charset="0"/>
              </a:rPr>
              <a:t>Sea</a:t>
            </a:r>
            <a:r>
              <a:rPr lang="de-DE" sz="1800" b="1" dirty="0">
                <a:solidFill>
                  <a:srgbClr val="002060"/>
                </a:solidFill>
                <a:latin typeface="Calibri" panose="020F0502020204030204" pitchFamily="34" charset="0"/>
                <a:cs typeface="Calibri" panose="020F0502020204030204" pitchFamily="34" charset="0"/>
              </a:rPr>
              <a:t> 14. 12. 2021</a:t>
            </a:r>
          </a:p>
        </p:txBody>
      </p:sp>
      <p:pic>
        <p:nvPicPr>
          <p:cNvPr id="2" name="Grafik 1" descr="Ein Bild, das Schild, Hemd enthält.&#10;&#10;Automatisch generierte Beschreibung">
            <a:extLst>
              <a:ext uri="{FF2B5EF4-FFF2-40B4-BE49-F238E27FC236}">
                <a16:creationId xmlns:a16="http://schemas.microsoft.com/office/drawing/2014/main" id="{8F1BA7CC-DBBF-4549-8BAC-CAF259F454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2304" y="1236446"/>
            <a:ext cx="2856262" cy="1928786"/>
          </a:xfrm>
          <a:prstGeom prst="rect">
            <a:avLst/>
          </a:prstGeom>
        </p:spPr>
      </p:pic>
      <p:sp>
        <p:nvSpPr>
          <p:cNvPr id="5" name="Titel 6">
            <a:extLst>
              <a:ext uri="{FF2B5EF4-FFF2-40B4-BE49-F238E27FC236}">
                <a16:creationId xmlns:a16="http://schemas.microsoft.com/office/drawing/2014/main" id="{B2FC1BAC-8271-4B27-B88E-76A2C27D8CAE}"/>
              </a:ext>
            </a:extLst>
          </p:cNvPr>
          <p:cNvSpPr txBox="1">
            <a:spLocks/>
          </p:cNvSpPr>
          <p:nvPr/>
        </p:nvSpPr>
        <p:spPr>
          <a:xfrm>
            <a:off x="1232125" y="1236446"/>
            <a:ext cx="6573936" cy="1784586"/>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4800" b="1" u="none" kern="1200">
                <a:solidFill>
                  <a:schemeClr val="bg1"/>
                </a:solidFill>
                <a:latin typeface="+mn-lt"/>
                <a:ea typeface="+mj-ea"/>
                <a:cs typeface="+mj-cs"/>
              </a:defRPr>
            </a:lvl1pPr>
          </a:lstStyle>
          <a:p>
            <a:pPr algn="ctr">
              <a:lnSpc>
                <a:spcPct val="150000"/>
              </a:lnSpc>
            </a:pPr>
            <a:r>
              <a:rPr lang="it-IT" sz="4400" dirty="0" err="1">
                <a:solidFill>
                  <a:schemeClr val="accent5">
                    <a:lumMod val="75000"/>
                    <a:lumOff val="25000"/>
                  </a:schemeClr>
                </a:solidFill>
                <a:latin typeface="Calibri" panose="020F0502020204030204" pitchFamily="34" charset="0"/>
                <a:cs typeface="Calibri" panose="020F0502020204030204" pitchFamily="34" charset="0"/>
              </a:rPr>
              <a:t>Damaged</a:t>
            </a:r>
            <a:r>
              <a:rPr lang="it-IT" sz="4400" dirty="0">
                <a:solidFill>
                  <a:schemeClr val="accent5">
                    <a:lumMod val="75000"/>
                    <a:lumOff val="25000"/>
                  </a:schemeClr>
                </a:solidFill>
                <a:latin typeface="Calibri" panose="020F0502020204030204" pitchFamily="34" charset="0"/>
                <a:cs typeface="Calibri" panose="020F0502020204030204" pitchFamily="34" charset="0"/>
              </a:rPr>
              <a:t> Li-Ion-</a:t>
            </a:r>
            <a:r>
              <a:rPr lang="it-IT" sz="4400" dirty="0" err="1">
                <a:solidFill>
                  <a:schemeClr val="accent5">
                    <a:lumMod val="75000"/>
                    <a:lumOff val="25000"/>
                  </a:schemeClr>
                </a:solidFill>
                <a:latin typeface="Calibri" panose="020F0502020204030204" pitchFamily="34" charset="0"/>
                <a:cs typeface="Calibri" panose="020F0502020204030204" pitchFamily="34" charset="0"/>
              </a:rPr>
              <a:t>Batteries</a:t>
            </a:r>
            <a:r>
              <a:rPr lang="it-IT" sz="4400" dirty="0">
                <a:solidFill>
                  <a:schemeClr val="accent5">
                    <a:lumMod val="75000"/>
                    <a:lumOff val="25000"/>
                  </a:schemeClr>
                </a:solidFill>
                <a:latin typeface="Calibri" panose="020F0502020204030204" pitchFamily="34" charset="0"/>
                <a:cs typeface="Calibri" panose="020F0502020204030204" pitchFamily="34" charset="0"/>
              </a:rPr>
              <a:t> - </a:t>
            </a:r>
            <a:br>
              <a:rPr lang="it-IT" sz="4400" dirty="0">
                <a:solidFill>
                  <a:schemeClr val="accent5">
                    <a:lumMod val="75000"/>
                    <a:lumOff val="25000"/>
                  </a:schemeClr>
                </a:solidFill>
                <a:latin typeface="Calibri" panose="020F0502020204030204" pitchFamily="34" charset="0"/>
                <a:cs typeface="Calibri" panose="020F0502020204030204" pitchFamily="34" charset="0"/>
              </a:rPr>
            </a:br>
            <a:r>
              <a:rPr lang="it-IT" sz="4400" dirty="0">
                <a:solidFill>
                  <a:schemeClr val="accent5">
                    <a:lumMod val="75000"/>
                    <a:lumOff val="25000"/>
                  </a:schemeClr>
                </a:solidFill>
                <a:latin typeface="Calibri" panose="020F0502020204030204" pitchFamily="34" charset="0"/>
                <a:cs typeface="Calibri" panose="020F0502020204030204" pitchFamily="34" charset="0"/>
              </a:rPr>
              <a:t>«the gas ghosts»</a:t>
            </a:r>
            <a:endParaRPr lang="de-DE" sz="4400" dirty="0">
              <a:solidFill>
                <a:schemeClr val="accent5">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7928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0235E65-443C-42EF-B3CD-C0EED9ECAE61}"/>
              </a:ext>
            </a:extLst>
          </p:cNvPr>
          <p:cNvSpPr txBox="1"/>
          <p:nvPr/>
        </p:nvSpPr>
        <p:spPr>
          <a:xfrm>
            <a:off x="3143250" y="6495372"/>
            <a:ext cx="6048002" cy="338554"/>
          </a:xfrm>
          <a:prstGeom prst="rect">
            <a:avLst/>
          </a:prstGeom>
          <a:noFill/>
        </p:spPr>
        <p:txBody>
          <a:bodyPr wrap="none" rtlCol="0">
            <a:spAutoFit/>
          </a:bodyPr>
          <a:lstStyle/>
          <a:p>
            <a:r>
              <a:rPr lang="de-DE" sz="1600" dirty="0">
                <a:solidFill>
                  <a:schemeClr val="bg1">
                    <a:lumMod val="95000"/>
                  </a:schemeClr>
                </a:solidFill>
                <a:latin typeface="Calibri" panose="020F0502020204030204" pitchFamily="34" charset="0"/>
                <a:cs typeface="Calibri" panose="020F0502020204030204" pitchFamily="34" charset="0"/>
              </a:rPr>
              <a:t>Dr. Dana Meißner, Institut für Sicherheitstechnik / Schiffssicherheit e.V.</a:t>
            </a:r>
          </a:p>
        </p:txBody>
      </p:sp>
      <p:sp>
        <p:nvSpPr>
          <p:cNvPr id="11" name="Textfeld 10">
            <a:extLst>
              <a:ext uri="{FF2B5EF4-FFF2-40B4-BE49-F238E27FC236}">
                <a16:creationId xmlns:a16="http://schemas.microsoft.com/office/drawing/2014/main" id="{25664400-D8A5-4C71-A754-5E5980171704}"/>
              </a:ext>
            </a:extLst>
          </p:cNvPr>
          <p:cNvSpPr txBox="1"/>
          <p:nvPr/>
        </p:nvSpPr>
        <p:spPr>
          <a:xfrm>
            <a:off x="758711" y="1644167"/>
            <a:ext cx="10196503" cy="2251065"/>
          </a:xfrm>
          <a:prstGeom prst="rect">
            <a:avLst/>
          </a:prstGeom>
          <a:noFill/>
          <a:ln>
            <a:solidFill>
              <a:srgbClr val="FF0000"/>
            </a:solidFill>
          </a:ln>
        </p:spPr>
        <p:txBody>
          <a:bodyPr wrap="square" rtlCol="0">
            <a:spAutoFit/>
          </a:bodyPr>
          <a:lstStyle/>
          <a:p>
            <a:pPr>
              <a:lnSpc>
                <a:spcPct val="150000"/>
              </a:lnSpc>
            </a:pPr>
            <a:r>
              <a:rPr lang="de-DE" sz="2400" b="1" dirty="0">
                <a:solidFill>
                  <a:srgbClr val="FF0000"/>
                </a:solidFill>
                <a:latin typeface="Calibri" panose="020F0502020204030204" pitchFamily="34" charset="0"/>
                <a:cs typeface="Calibri" panose="020F0502020204030204" pitchFamily="34" charset="0"/>
              </a:rPr>
              <a:t>Summary: </a:t>
            </a:r>
          </a:p>
          <a:p>
            <a:pPr>
              <a:lnSpc>
                <a:spcPct val="150000"/>
              </a:lnSpc>
            </a:pPr>
            <a:endParaRPr lang="de-DE" sz="2400" b="1" dirty="0">
              <a:solidFill>
                <a:srgbClr val="FF0000"/>
              </a:solidFill>
              <a:latin typeface="Calibri" panose="020F0502020204030204" pitchFamily="34" charset="0"/>
              <a:cs typeface="Calibri" panose="020F0502020204030204" pitchFamily="34" charset="0"/>
            </a:endParaRPr>
          </a:p>
          <a:p>
            <a:pPr>
              <a:lnSpc>
                <a:spcPct val="150000"/>
              </a:lnSpc>
            </a:pPr>
            <a:r>
              <a:rPr lang="de-DE" sz="2400" b="1" dirty="0">
                <a:solidFill>
                  <a:srgbClr val="FF0000"/>
                </a:solidFill>
                <a:latin typeface="Calibri" panose="020F0502020204030204" pitchFamily="34" charset="0"/>
                <a:cs typeface="Calibri" panose="020F0502020204030204" pitchFamily="34" charset="0"/>
              </a:rPr>
              <a:t>Oxygen </a:t>
            </a:r>
            <a:r>
              <a:rPr lang="de-DE" sz="2400" b="1" dirty="0" err="1">
                <a:solidFill>
                  <a:srgbClr val="FF0000"/>
                </a:solidFill>
                <a:latin typeface="Calibri" panose="020F0502020204030204" pitchFamily="34" charset="0"/>
                <a:cs typeface="Calibri" panose="020F0502020204030204" pitchFamily="34" charset="0"/>
              </a:rPr>
              <a:t>is</a:t>
            </a:r>
            <a:r>
              <a:rPr lang="de-DE" sz="2400" b="1" dirty="0">
                <a:solidFill>
                  <a:srgbClr val="FF0000"/>
                </a:solidFill>
                <a:latin typeface="Calibri" panose="020F0502020204030204" pitchFamily="34" charset="0"/>
                <a:cs typeface="Calibri" panose="020F0502020204030204" pitchFamily="34" charset="0"/>
              </a:rPr>
              <a:t> </a:t>
            </a:r>
            <a:r>
              <a:rPr lang="de-DE" sz="2400" b="1" dirty="0" err="1">
                <a:solidFill>
                  <a:srgbClr val="FF0000"/>
                </a:solidFill>
                <a:latin typeface="Calibri" panose="020F0502020204030204" pitchFamily="34" charset="0"/>
                <a:cs typeface="Calibri" panose="020F0502020204030204" pitchFamily="34" charset="0"/>
              </a:rPr>
              <a:t>released</a:t>
            </a:r>
            <a:r>
              <a:rPr lang="de-DE" sz="2400" b="1" dirty="0">
                <a:solidFill>
                  <a:srgbClr val="FF0000"/>
                </a:solidFill>
                <a:latin typeface="Calibri" panose="020F0502020204030204" pitchFamily="34" charset="0"/>
                <a:cs typeface="Calibri" panose="020F0502020204030204" pitchFamily="34" charset="0"/>
              </a:rPr>
              <a:t> but will not </a:t>
            </a:r>
            <a:r>
              <a:rPr lang="de-DE" sz="2400" b="1" dirty="0" err="1">
                <a:solidFill>
                  <a:srgbClr val="FF0000"/>
                </a:solidFill>
                <a:latin typeface="Calibri" panose="020F0502020204030204" pitchFamily="34" charset="0"/>
                <a:cs typeface="Calibri" panose="020F0502020204030204" pitchFamily="34" charset="0"/>
              </a:rPr>
              <a:t>leave</a:t>
            </a:r>
            <a:r>
              <a:rPr lang="de-DE" sz="2400" b="1" dirty="0">
                <a:solidFill>
                  <a:srgbClr val="FF0000"/>
                </a:solidFill>
                <a:latin typeface="Calibri" panose="020F0502020204030204" pitchFamily="34" charset="0"/>
                <a:cs typeface="Calibri" panose="020F0502020204030204" pitchFamily="34" charset="0"/>
              </a:rPr>
              <a:t> </a:t>
            </a:r>
            <a:r>
              <a:rPr lang="de-DE" sz="2400" b="1" dirty="0" err="1">
                <a:solidFill>
                  <a:srgbClr val="FF0000"/>
                </a:solidFill>
                <a:latin typeface="Calibri" panose="020F0502020204030204" pitchFamily="34" charset="0"/>
                <a:cs typeface="Calibri" panose="020F0502020204030204" pitchFamily="34" charset="0"/>
              </a:rPr>
              <a:t>the</a:t>
            </a:r>
            <a:r>
              <a:rPr lang="de-DE" sz="2400" b="1" dirty="0">
                <a:solidFill>
                  <a:srgbClr val="FF0000"/>
                </a:solidFill>
                <a:latin typeface="Calibri" panose="020F0502020204030204" pitchFamily="34" charset="0"/>
                <a:cs typeface="Calibri" panose="020F0502020204030204" pitchFamily="34" charset="0"/>
              </a:rPr>
              <a:t> </a:t>
            </a:r>
            <a:r>
              <a:rPr lang="de-DE" sz="2400" b="1" dirty="0" err="1">
                <a:solidFill>
                  <a:srgbClr val="FF0000"/>
                </a:solidFill>
                <a:latin typeface="Calibri" panose="020F0502020204030204" pitchFamily="34" charset="0"/>
                <a:cs typeface="Calibri" panose="020F0502020204030204" pitchFamily="34" charset="0"/>
              </a:rPr>
              <a:t>cell</a:t>
            </a:r>
            <a:r>
              <a:rPr lang="de-DE" sz="2400" b="1" dirty="0">
                <a:solidFill>
                  <a:srgbClr val="FF0000"/>
                </a:solidFill>
                <a:latin typeface="Calibri" panose="020F0502020204030204" pitchFamily="34" charset="0"/>
                <a:cs typeface="Calibri" panose="020F0502020204030204" pitchFamily="34" charset="0"/>
              </a:rPr>
              <a:t>. </a:t>
            </a:r>
          </a:p>
          <a:p>
            <a:pPr>
              <a:lnSpc>
                <a:spcPct val="150000"/>
              </a:lnSpc>
            </a:pPr>
            <a:r>
              <a:rPr lang="de-DE" sz="2400" b="1" dirty="0" err="1">
                <a:solidFill>
                  <a:srgbClr val="FF0000"/>
                </a:solidFill>
                <a:latin typeface="Calibri" panose="020F0502020204030204" pitchFamily="34" charset="0"/>
                <a:cs typeface="Calibri" panose="020F0502020204030204" pitchFamily="34" charset="0"/>
              </a:rPr>
              <a:t>It</a:t>
            </a:r>
            <a:r>
              <a:rPr lang="de-DE" sz="2400" b="1" dirty="0">
                <a:solidFill>
                  <a:srgbClr val="FF0000"/>
                </a:solidFill>
                <a:latin typeface="Calibri" panose="020F0502020204030204" pitchFamily="34" charset="0"/>
                <a:cs typeface="Calibri" panose="020F0502020204030204" pitchFamily="34" charset="0"/>
              </a:rPr>
              <a:t> </a:t>
            </a:r>
            <a:r>
              <a:rPr lang="de-DE" sz="2400" b="1" dirty="0" err="1">
                <a:solidFill>
                  <a:srgbClr val="FF0000"/>
                </a:solidFill>
                <a:latin typeface="Calibri" panose="020F0502020204030204" pitchFamily="34" charset="0"/>
                <a:cs typeface="Calibri" panose="020F0502020204030204" pitchFamily="34" charset="0"/>
              </a:rPr>
              <a:t>feeds</a:t>
            </a:r>
            <a:r>
              <a:rPr lang="de-DE" sz="2400" b="1" dirty="0">
                <a:solidFill>
                  <a:srgbClr val="FF0000"/>
                </a:solidFill>
                <a:latin typeface="Calibri" panose="020F0502020204030204" pitchFamily="34" charset="0"/>
                <a:cs typeface="Calibri" panose="020F0502020204030204" pitchFamily="34" charset="0"/>
              </a:rPr>
              <a:t> </a:t>
            </a:r>
            <a:r>
              <a:rPr lang="de-DE" sz="2400" b="1" dirty="0" err="1">
                <a:solidFill>
                  <a:srgbClr val="FF0000"/>
                </a:solidFill>
                <a:latin typeface="Calibri" panose="020F0502020204030204" pitchFamily="34" charset="0"/>
                <a:cs typeface="Calibri" panose="020F0502020204030204" pitchFamily="34" charset="0"/>
              </a:rPr>
              <a:t>the</a:t>
            </a:r>
            <a:r>
              <a:rPr lang="de-DE" sz="2400" b="1" dirty="0">
                <a:solidFill>
                  <a:srgbClr val="FF0000"/>
                </a:solidFill>
                <a:latin typeface="Calibri" panose="020F0502020204030204" pitchFamily="34" charset="0"/>
                <a:cs typeface="Calibri" panose="020F0502020204030204" pitchFamily="34" charset="0"/>
              </a:rPr>
              <a:t> thermal </a:t>
            </a:r>
            <a:r>
              <a:rPr lang="de-DE" sz="2400" b="1" dirty="0" err="1">
                <a:solidFill>
                  <a:srgbClr val="FF0000"/>
                </a:solidFill>
                <a:latin typeface="Calibri" panose="020F0502020204030204" pitchFamily="34" charset="0"/>
                <a:cs typeface="Calibri" panose="020F0502020204030204" pitchFamily="34" charset="0"/>
              </a:rPr>
              <a:t>runaway</a:t>
            </a:r>
            <a:r>
              <a:rPr lang="de-DE" sz="2400" b="1" dirty="0">
                <a:solidFill>
                  <a:srgbClr val="FF0000"/>
                </a:solidFill>
                <a:latin typeface="Calibri" panose="020F0502020204030204" pitchFamily="34" charset="0"/>
                <a:cs typeface="Calibri" panose="020F0502020204030204" pitchFamily="34" charset="0"/>
              </a:rPr>
              <a:t> </a:t>
            </a:r>
            <a:r>
              <a:rPr lang="de-DE" sz="2400" b="1" dirty="0" err="1">
                <a:solidFill>
                  <a:srgbClr val="FF0000"/>
                </a:solidFill>
                <a:latin typeface="Calibri" panose="020F0502020204030204" pitchFamily="34" charset="0"/>
                <a:cs typeface="Calibri" panose="020F0502020204030204" pitchFamily="34" charset="0"/>
              </a:rPr>
              <a:t>by</a:t>
            </a:r>
            <a:r>
              <a:rPr lang="de-DE" sz="2400" b="1" dirty="0">
                <a:solidFill>
                  <a:srgbClr val="FF0000"/>
                </a:solidFill>
                <a:latin typeface="Calibri" panose="020F0502020204030204" pitchFamily="34" charset="0"/>
                <a:cs typeface="Calibri" panose="020F0502020204030204" pitchFamily="34" charset="0"/>
              </a:rPr>
              <a:t> </a:t>
            </a:r>
            <a:r>
              <a:rPr lang="de-DE" sz="2400" b="1" dirty="0" err="1">
                <a:solidFill>
                  <a:srgbClr val="FF0000"/>
                </a:solidFill>
                <a:latin typeface="Calibri" panose="020F0502020204030204" pitchFamily="34" charset="0"/>
                <a:cs typeface="Calibri" panose="020F0502020204030204" pitchFamily="34" charset="0"/>
              </a:rPr>
              <a:t>producing</a:t>
            </a:r>
            <a:r>
              <a:rPr lang="de-DE" sz="2400" b="1" dirty="0">
                <a:solidFill>
                  <a:srgbClr val="FF0000"/>
                </a:solidFill>
                <a:latin typeface="Calibri" panose="020F0502020204030204" pitchFamily="34" charset="0"/>
                <a:cs typeface="Calibri" panose="020F0502020204030204" pitchFamily="34" charset="0"/>
              </a:rPr>
              <a:t> </a:t>
            </a:r>
            <a:r>
              <a:rPr lang="de-DE" sz="2400" b="1" dirty="0" err="1">
                <a:solidFill>
                  <a:srgbClr val="FF0000"/>
                </a:solidFill>
                <a:latin typeface="Calibri" panose="020F0502020204030204" pitchFamily="34" charset="0"/>
                <a:cs typeface="Calibri" panose="020F0502020204030204" pitchFamily="34" charset="0"/>
              </a:rPr>
              <a:t>heat</a:t>
            </a:r>
            <a:r>
              <a:rPr lang="de-DE" sz="2400" b="1" dirty="0">
                <a:solidFill>
                  <a:srgbClr val="FF0000"/>
                </a:solidFill>
                <a:latin typeface="Calibri" panose="020F0502020204030204" pitchFamily="34" charset="0"/>
                <a:cs typeface="Calibri" panose="020F0502020204030204" pitchFamily="34" charset="0"/>
              </a:rPr>
              <a:t> </a:t>
            </a:r>
            <a:r>
              <a:rPr lang="de-DE" sz="2400" b="1" dirty="0" err="1">
                <a:solidFill>
                  <a:srgbClr val="FF0000"/>
                </a:solidFill>
                <a:latin typeface="Calibri" panose="020F0502020204030204" pitchFamily="34" charset="0"/>
                <a:cs typeface="Calibri" panose="020F0502020204030204" pitchFamily="34" charset="0"/>
              </a:rPr>
              <a:t>inside</a:t>
            </a:r>
            <a:r>
              <a:rPr lang="de-DE" sz="2400" b="1" dirty="0">
                <a:solidFill>
                  <a:srgbClr val="FF0000"/>
                </a:solidFill>
                <a:latin typeface="Calibri" panose="020F0502020204030204" pitchFamily="34" charset="0"/>
                <a:cs typeface="Calibri" panose="020F0502020204030204" pitchFamily="34" charset="0"/>
              </a:rPr>
              <a:t> </a:t>
            </a:r>
            <a:r>
              <a:rPr lang="de-DE" sz="2400" b="1" dirty="0" err="1">
                <a:solidFill>
                  <a:srgbClr val="FF0000"/>
                </a:solidFill>
                <a:latin typeface="Calibri" panose="020F0502020204030204" pitchFamily="34" charset="0"/>
                <a:cs typeface="Calibri" panose="020F0502020204030204" pitchFamily="34" charset="0"/>
              </a:rPr>
              <a:t>by</a:t>
            </a:r>
            <a:r>
              <a:rPr lang="de-DE" sz="2400" b="1" dirty="0">
                <a:solidFill>
                  <a:srgbClr val="FF0000"/>
                </a:solidFill>
                <a:latin typeface="Calibri" panose="020F0502020204030204" pitchFamily="34" charset="0"/>
                <a:cs typeface="Calibri" panose="020F0502020204030204" pitchFamily="34" charset="0"/>
              </a:rPr>
              <a:t> </a:t>
            </a:r>
            <a:r>
              <a:rPr lang="de-DE" sz="2400" b="1" dirty="0" err="1">
                <a:solidFill>
                  <a:srgbClr val="FF0000"/>
                </a:solidFill>
                <a:latin typeface="Calibri" panose="020F0502020204030204" pitchFamily="34" charset="0"/>
                <a:cs typeface="Calibri" panose="020F0502020204030204" pitchFamily="34" charset="0"/>
              </a:rPr>
              <a:t>oxydation</a:t>
            </a:r>
            <a:r>
              <a:rPr lang="de-DE" sz="2400" b="1" dirty="0">
                <a:solidFill>
                  <a:srgbClr val="FF0000"/>
                </a:solidFill>
                <a:latin typeface="Calibri" panose="020F0502020204030204" pitchFamily="34" charset="0"/>
                <a:cs typeface="Calibri" panose="020F0502020204030204" pitchFamily="34" charset="0"/>
              </a:rPr>
              <a:t> </a:t>
            </a:r>
            <a:r>
              <a:rPr lang="de-DE" sz="2400" b="1" dirty="0" err="1">
                <a:solidFill>
                  <a:srgbClr val="FF0000"/>
                </a:solidFill>
                <a:latin typeface="Calibri" panose="020F0502020204030204" pitchFamily="34" charset="0"/>
                <a:cs typeface="Calibri" panose="020F0502020204030204" pitchFamily="34" charset="0"/>
              </a:rPr>
              <a:t>reactions</a:t>
            </a:r>
            <a:r>
              <a:rPr lang="de-DE" sz="2400" b="1" dirty="0">
                <a:solidFill>
                  <a:srgbClr val="FF0000"/>
                </a:solidFill>
                <a:latin typeface="Calibri" panose="020F0502020204030204" pitchFamily="34" charset="0"/>
                <a:cs typeface="Calibri" panose="020F0502020204030204" pitchFamily="34" charset="0"/>
              </a:rPr>
              <a:t>.</a:t>
            </a:r>
          </a:p>
        </p:txBody>
      </p:sp>
      <p:sp>
        <p:nvSpPr>
          <p:cNvPr id="25" name="Titel 1">
            <a:extLst>
              <a:ext uri="{FF2B5EF4-FFF2-40B4-BE49-F238E27FC236}">
                <a16:creationId xmlns:a16="http://schemas.microsoft.com/office/drawing/2014/main" id="{B761C5D6-E3E5-4236-8185-4F39AC0591D5}"/>
              </a:ext>
            </a:extLst>
          </p:cNvPr>
          <p:cNvSpPr>
            <a:spLocks noGrp="1"/>
          </p:cNvSpPr>
          <p:nvPr>
            <p:ph type="title"/>
          </p:nvPr>
        </p:nvSpPr>
        <p:spPr>
          <a:xfrm>
            <a:off x="336000" y="92481"/>
            <a:ext cx="11520000" cy="615949"/>
          </a:xfrm>
        </p:spPr>
        <p:txBody>
          <a:bodyPr/>
          <a:lstStyle/>
          <a:p>
            <a:r>
              <a:rPr lang="de-DE" dirty="0">
                <a:solidFill>
                  <a:schemeClr val="accent2"/>
                </a:solidFill>
                <a:latin typeface="Calibri" panose="020F0502020204030204" pitchFamily="34" charset="0"/>
                <a:cs typeface="Calibri" panose="020F0502020204030204" pitchFamily="34" charset="0"/>
              </a:rPr>
              <a:t>The Ghost </a:t>
            </a:r>
            <a:r>
              <a:rPr lang="de-DE" dirty="0" err="1">
                <a:solidFill>
                  <a:schemeClr val="accent2"/>
                </a:solidFill>
                <a:latin typeface="Calibri" panose="020F0502020204030204" pitchFamily="34" charset="0"/>
                <a:cs typeface="Calibri" panose="020F0502020204030204" pitchFamily="34" charset="0"/>
              </a:rPr>
              <a:t>of</a:t>
            </a:r>
            <a:r>
              <a:rPr lang="de-DE" dirty="0">
                <a:solidFill>
                  <a:schemeClr val="accent2"/>
                </a:solidFill>
                <a:latin typeface="Calibri" panose="020F0502020204030204" pitchFamily="34" charset="0"/>
                <a:cs typeface="Calibri" panose="020F0502020204030204" pitchFamily="34" charset="0"/>
              </a:rPr>
              <a:t> Oxygen</a:t>
            </a:r>
            <a:endParaRPr lang="de-DE" sz="2400"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2046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DA5D01B-7358-46DC-8B44-A129623B265F}"/>
              </a:ext>
            </a:extLst>
          </p:cNvPr>
          <p:cNvSpPr txBox="1"/>
          <p:nvPr/>
        </p:nvSpPr>
        <p:spPr>
          <a:xfrm>
            <a:off x="4857750" y="1495425"/>
            <a:ext cx="45719" cy="369332"/>
          </a:xfrm>
          <a:prstGeom prst="rect">
            <a:avLst/>
          </a:prstGeom>
          <a:noFill/>
        </p:spPr>
        <p:txBody>
          <a:bodyPr wrap="square" rtlCol="0">
            <a:spAutoFit/>
          </a:bodyPr>
          <a:lstStyle/>
          <a:p>
            <a:endParaRPr lang="de-DE" dirty="0"/>
          </a:p>
        </p:txBody>
      </p:sp>
      <p:sp>
        <p:nvSpPr>
          <p:cNvPr id="3" name="Textfeld 2">
            <a:extLst>
              <a:ext uri="{FF2B5EF4-FFF2-40B4-BE49-F238E27FC236}">
                <a16:creationId xmlns:a16="http://schemas.microsoft.com/office/drawing/2014/main" id="{3CE121BD-206F-4007-8E2E-2025CB374BAF}"/>
              </a:ext>
            </a:extLst>
          </p:cNvPr>
          <p:cNvSpPr txBox="1"/>
          <p:nvPr/>
        </p:nvSpPr>
        <p:spPr>
          <a:xfrm>
            <a:off x="3143250" y="6495372"/>
            <a:ext cx="6048002" cy="338554"/>
          </a:xfrm>
          <a:prstGeom prst="rect">
            <a:avLst/>
          </a:prstGeom>
          <a:noFill/>
        </p:spPr>
        <p:txBody>
          <a:bodyPr wrap="none" rtlCol="0">
            <a:spAutoFit/>
          </a:bodyPr>
          <a:lstStyle/>
          <a:p>
            <a:r>
              <a:rPr lang="de-DE" sz="1600" dirty="0">
                <a:solidFill>
                  <a:schemeClr val="bg1">
                    <a:lumMod val="95000"/>
                  </a:schemeClr>
                </a:solidFill>
                <a:latin typeface="Calibri" panose="020F0502020204030204" pitchFamily="34" charset="0"/>
                <a:cs typeface="Calibri" panose="020F0502020204030204" pitchFamily="34" charset="0"/>
              </a:rPr>
              <a:t>Dr. Dana Meißner, Institut für Sicherheitstechnik / Schiffssicherheit e.V.</a:t>
            </a:r>
          </a:p>
        </p:txBody>
      </p:sp>
      <p:sp>
        <p:nvSpPr>
          <p:cNvPr id="5" name="Textfeld 4">
            <a:extLst>
              <a:ext uri="{FF2B5EF4-FFF2-40B4-BE49-F238E27FC236}">
                <a16:creationId xmlns:a16="http://schemas.microsoft.com/office/drawing/2014/main" id="{3C5A0273-90C4-4690-9B1B-73935FCE4886}"/>
              </a:ext>
            </a:extLst>
          </p:cNvPr>
          <p:cNvSpPr txBox="1"/>
          <p:nvPr/>
        </p:nvSpPr>
        <p:spPr>
          <a:xfrm>
            <a:off x="442280" y="2336936"/>
            <a:ext cx="7738484" cy="2492990"/>
          </a:xfrm>
          <a:prstGeom prst="rect">
            <a:avLst/>
          </a:prstGeom>
          <a:noFill/>
        </p:spPr>
        <p:txBody>
          <a:bodyPr wrap="square" rtlCol="0">
            <a:spAutoFit/>
          </a:bodyPr>
          <a:lstStyle/>
          <a:p>
            <a:pPr>
              <a:lnSpc>
                <a:spcPct val="150000"/>
              </a:lnSpc>
            </a:pPr>
            <a:r>
              <a:rPr lang="en-US" i="1" dirty="0">
                <a:latin typeface="Calibri" panose="020F0502020204030204" pitchFamily="34" charset="0"/>
                <a:cs typeface="Calibri" panose="020F0502020204030204" pitchFamily="34" charset="0"/>
              </a:rPr>
              <a:t>Hence, we should </a:t>
            </a:r>
            <a:r>
              <a:rPr lang="en-US" i="1" dirty="0">
                <a:solidFill>
                  <a:srgbClr val="FF0000"/>
                </a:solidFill>
                <a:latin typeface="Calibri" panose="020F0502020204030204" pitchFamily="34" charset="0"/>
                <a:cs typeface="Calibri" panose="020F0502020204030204" pitchFamily="34" charset="0"/>
              </a:rPr>
              <a:t>avoid to extinguish lithium battery fires with water</a:t>
            </a:r>
            <a:r>
              <a:rPr lang="en-US" i="1" dirty="0">
                <a:latin typeface="Calibri" panose="020F0502020204030204" pitchFamily="34" charset="0"/>
                <a:cs typeface="Calibri" panose="020F0502020204030204" pitchFamily="34" charset="0"/>
              </a:rPr>
              <a:t>. The primary reason is lithium burns in the air we breathe. And moreover reacts with water to form explosive hydrogen that may develop a chain reaction.</a:t>
            </a:r>
          </a:p>
          <a:p>
            <a:pPr>
              <a:lnSpc>
                <a:spcPct val="150000"/>
              </a:lnSpc>
            </a:pPr>
            <a:endParaRPr lang="en-US" dirty="0">
              <a:latin typeface="Calibri" panose="020F0502020204030204" pitchFamily="34" charset="0"/>
              <a:cs typeface="Calibri" panose="020F0502020204030204" pitchFamily="34" charset="0"/>
            </a:endParaRPr>
          </a:p>
          <a:p>
            <a:r>
              <a:rPr lang="de-DE" sz="1200" dirty="0">
                <a:effectLst/>
                <a:latin typeface="Calibri" panose="020F0502020204030204" pitchFamily="34" charset="0"/>
                <a:cs typeface="Calibri" panose="020F0502020204030204" pitchFamily="34" charset="0"/>
                <a:hlinkClick r:id="rId2"/>
              </a:rPr>
              <a:t>https://www.upsbatterycenter.com/blog/extinguish-lithium-battery-fires/</a:t>
            </a:r>
            <a:r>
              <a:rPr lang="de-DE" sz="1200" dirty="0">
                <a:effectLst/>
                <a:latin typeface="Calibri" panose="020F0502020204030204" pitchFamily="34" charset="0"/>
                <a:cs typeface="Calibri" panose="020F0502020204030204" pitchFamily="34" charset="0"/>
              </a:rPr>
              <a:t> 04.10.2021</a:t>
            </a:r>
          </a:p>
          <a:p>
            <a:br>
              <a:rPr lang="de-DE" dirty="0">
                <a:latin typeface="Calibri" panose="020F0502020204030204" pitchFamily="34" charset="0"/>
                <a:cs typeface="Calibri" panose="020F0502020204030204" pitchFamily="34" charset="0"/>
              </a:rPr>
            </a:br>
            <a:endParaRPr lang="en-US" dirty="0"/>
          </a:p>
        </p:txBody>
      </p:sp>
      <p:pic>
        <p:nvPicPr>
          <p:cNvPr id="12" name="Grafik 11">
            <a:extLst>
              <a:ext uri="{FF2B5EF4-FFF2-40B4-BE49-F238E27FC236}">
                <a16:creationId xmlns:a16="http://schemas.microsoft.com/office/drawing/2014/main" id="{92C37626-2878-468A-B645-9D1FAC9F4016}"/>
              </a:ext>
            </a:extLst>
          </p:cNvPr>
          <p:cNvPicPr>
            <a:picLocks noChangeAspect="1"/>
          </p:cNvPicPr>
          <p:nvPr/>
        </p:nvPicPr>
        <p:blipFill>
          <a:blip r:embed="rId3"/>
          <a:stretch>
            <a:fillRect/>
          </a:stretch>
        </p:blipFill>
        <p:spPr>
          <a:xfrm>
            <a:off x="8180764" y="1966774"/>
            <a:ext cx="3532032" cy="3754874"/>
          </a:xfrm>
          <a:prstGeom prst="rect">
            <a:avLst/>
          </a:prstGeom>
        </p:spPr>
      </p:pic>
      <p:sp>
        <p:nvSpPr>
          <p:cNvPr id="13" name="Textfeld 12">
            <a:extLst>
              <a:ext uri="{FF2B5EF4-FFF2-40B4-BE49-F238E27FC236}">
                <a16:creationId xmlns:a16="http://schemas.microsoft.com/office/drawing/2014/main" id="{420EC812-0E56-43E7-9FCE-F4171DAA4652}"/>
              </a:ext>
            </a:extLst>
          </p:cNvPr>
          <p:cNvSpPr txBox="1"/>
          <p:nvPr/>
        </p:nvSpPr>
        <p:spPr>
          <a:xfrm>
            <a:off x="9552281" y="3844211"/>
            <a:ext cx="788999" cy="769441"/>
          </a:xfrm>
          <a:prstGeom prst="rect">
            <a:avLst/>
          </a:prstGeom>
          <a:noFill/>
        </p:spPr>
        <p:txBody>
          <a:bodyPr wrap="none" rtlCol="0">
            <a:spAutoFit/>
          </a:bodyPr>
          <a:lstStyle/>
          <a:p>
            <a:r>
              <a:rPr lang="de-DE" sz="4400" dirty="0">
                <a:solidFill>
                  <a:srgbClr val="FF0000"/>
                </a:solidFill>
              </a:rPr>
              <a:t>H</a:t>
            </a:r>
            <a:r>
              <a:rPr lang="de-DE" sz="4400" baseline="-25000" dirty="0">
                <a:solidFill>
                  <a:srgbClr val="FF0000"/>
                </a:solidFill>
              </a:rPr>
              <a:t>2</a:t>
            </a:r>
          </a:p>
        </p:txBody>
      </p:sp>
      <p:sp>
        <p:nvSpPr>
          <p:cNvPr id="4" name="Textfeld 3">
            <a:extLst>
              <a:ext uri="{FF2B5EF4-FFF2-40B4-BE49-F238E27FC236}">
                <a16:creationId xmlns:a16="http://schemas.microsoft.com/office/drawing/2014/main" id="{BE774D47-1BE3-4F8B-B1A9-2186740AAEA3}"/>
              </a:ext>
            </a:extLst>
          </p:cNvPr>
          <p:cNvSpPr txBox="1"/>
          <p:nvPr/>
        </p:nvSpPr>
        <p:spPr>
          <a:xfrm>
            <a:off x="442280" y="1078204"/>
            <a:ext cx="10155146" cy="964816"/>
          </a:xfrm>
          <a:prstGeom prst="rect">
            <a:avLst/>
          </a:prstGeom>
          <a:noFill/>
        </p:spPr>
        <p:txBody>
          <a:bodyPr wrap="square" rtlCol="0">
            <a:spAutoFit/>
          </a:bodyPr>
          <a:lstStyle/>
          <a:p>
            <a:pPr>
              <a:lnSpc>
                <a:spcPct val="150000"/>
              </a:lnSpc>
            </a:pPr>
            <a:r>
              <a:rPr lang="en-US" sz="2000" b="1" dirty="0">
                <a:solidFill>
                  <a:srgbClr val="FF0000"/>
                </a:solidFill>
                <a:latin typeface="Calibri" panose="020F0502020204030204" pitchFamily="34" charset="0"/>
                <a:cs typeface="Calibri" panose="020F0502020204030204" pitchFamily="34" charset="0"/>
              </a:rPr>
              <a:t>“Li-ion batteries should not be extinguished with water, as hydrogen is released in the process. Extinguishing work can create a risk of explosion. "</a:t>
            </a:r>
            <a:endParaRPr lang="de-DE" sz="2000" b="1" dirty="0">
              <a:solidFill>
                <a:srgbClr val="FF0000"/>
              </a:solidFill>
              <a:latin typeface="Calibri" panose="020F0502020204030204" pitchFamily="34" charset="0"/>
              <a:cs typeface="Calibri" panose="020F0502020204030204" pitchFamily="34" charset="0"/>
            </a:endParaRPr>
          </a:p>
        </p:txBody>
      </p:sp>
      <p:sp>
        <p:nvSpPr>
          <p:cNvPr id="14" name="Titel 1">
            <a:extLst>
              <a:ext uri="{FF2B5EF4-FFF2-40B4-BE49-F238E27FC236}">
                <a16:creationId xmlns:a16="http://schemas.microsoft.com/office/drawing/2014/main" id="{B724967E-8A59-41FA-86EA-4A0D82A9353C}"/>
              </a:ext>
            </a:extLst>
          </p:cNvPr>
          <p:cNvSpPr>
            <a:spLocks noGrp="1"/>
          </p:cNvSpPr>
          <p:nvPr>
            <p:ph type="title"/>
          </p:nvPr>
        </p:nvSpPr>
        <p:spPr>
          <a:xfrm>
            <a:off x="336000" y="92481"/>
            <a:ext cx="11520000" cy="615949"/>
          </a:xfrm>
        </p:spPr>
        <p:txBody>
          <a:bodyPr/>
          <a:lstStyle/>
          <a:p>
            <a:r>
              <a:rPr lang="de-DE" dirty="0">
                <a:solidFill>
                  <a:schemeClr val="accent2"/>
                </a:solidFill>
                <a:latin typeface="Calibri" panose="020F0502020204030204" pitchFamily="34" charset="0"/>
                <a:cs typeface="Calibri" panose="020F0502020204030204" pitchFamily="34" charset="0"/>
              </a:rPr>
              <a:t>The Ghost </a:t>
            </a:r>
            <a:r>
              <a:rPr lang="de-DE" dirty="0" err="1">
                <a:solidFill>
                  <a:schemeClr val="accent2"/>
                </a:solidFill>
                <a:latin typeface="Calibri" panose="020F0502020204030204" pitchFamily="34" charset="0"/>
                <a:cs typeface="Calibri" panose="020F0502020204030204" pitchFamily="34" charset="0"/>
              </a:rPr>
              <a:t>of</a:t>
            </a:r>
            <a:r>
              <a:rPr lang="de-DE" dirty="0">
                <a:solidFill>
                  <a:schemeClr val="accent2"/>
                </a:solidFill>
                <a:latin typeface="Calibri" panose="020F0502020204030204" pitchFamily="34" charset="0"/>
                <a:cs typeface="Calibri" panose="020F0502020204030204" pitchFamily="34" charset="0"/>
              </a:rPr>
              <a:t> Hydrogen</a:t>
            </a:r>
            <a:endParaRPr lang="de-DE" sz="2400" dirty="0">
              <a:solidFill>
                <a:schemeClr val="accent2"/>
              </a:solidFill>
              <a:latin typeface="Calibri" panose="020F0502020204030204" pitchFamily="34" charset="0"/>
              <a:cs typeface="Calibri" panose="020F0502020204030204" pitchFamily="34" charset="0"/>
            </a:endParaRPr>
          </a:p>
        </p:txBody>
      </p:sp>
      <p:sp>
        <p:nvSpPr>
          <p:cNvPr id="6" name="Textfeld 5">
            <a:extLst>
              <a:ext uri="{FF2B5EF4-FFF2-40B4-BE49-F238E27FC236}">
                <a16:creationId xmlns:a16="http://schemas.microsoft.com/office/drawing/2014/main" id="{865F570D-C736-4461-A4E7-D741057E2C30}"/>
              </a:ext>
            </a:extLst>
          </p:cNvPr>
          <p:cNvSpPr txBox="1"/>
          <p:nvPr/>
        </p:nvSpPr>
        <p:spPr>
          <a:xfrm>
            <a:off x="442280" y="709260"/>
            <a:ext cx="9346598"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Water is considered as the agent of choice, but recently the following statements have increased: </a:t>
            </a:r>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639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A43636D5-0727-40A6-850D-EBD968FBF6EB}"/>
              </a:ext>
            </a:extLst>
          </p:cNvPr>
          <p:cNvSpPr txBox="1"/>
          <p:nvPr/>
        </p:nvSpPr>
        <p:spPr>
          <a:xfrm>
            <a:off x="336000" y="848452"/>
            <a:ext cx="8216160" cy="400110"/>
          </a:xfrm>
          <a:prstGeom prst="rect">
            <a:avLst/>
          </a:prstGeom>
          <a:noFill/>
        </p:spPr>
        <p:txBody>
          <a:bodyPr wrap="none" rtlCol="0">
            <a:spAutoFit/>
          </a:bodyPr>
          <a:lstStyle/>
          <a:p>
            <a:r>
              <a:rPr lang="en-US" sz="2000" b="1" dirty="0">
                <a:solidFill>
                  <a:schemeClr val="accent1">
                    <a:lumMod val="50000"/>
                  </a:schemeClr>
                </a:solidFill>
                <a:latin typeface="Calibri" panose="020F0502020204030204" pitchFamily="34" charset="0"/>
                <a:cs typeface="Calibri" panose="020F0502020204030204" pitchFamily="34" charset="0"/>
              </a:rPr>
              <a:t>Phases of hydrogen release in the event of an accident with Li-ion batteries </a:t>
            </a:r>
            <a:endParaRPr lang="de-DE" sz="2000" b="1" dirty="0">
              <a:solidFill>
                <a:schemeClr val="accent1">
                  <a:lumMod val="50000"/>
                </a:schemeClr>
              </a:solidFill>
              <a:latin typeface="Calibri" panose="020F0502020204030204" pitchFamily="34" charset="0"/>
              <a:cs typeface="Calibri" panose="020F0502020204030204" pitchFamily="34" charset="0"/>
            </a:endParaRPr>
          </a:p>
        </p:txBody>
      </p:sp>
      <p:sp>
        <p:nvSpPr>
          <p:cNvPr id="9" name="Textfeld 8">
            <a:extLst>
              <a:ext uri="{FF2B5EF4-FFF2-40B4-BE49-F238E27FC236}">
                <a16:creationId xmlns:a16="http://schemas.microsoft.com/office/drawing/2014/main" id="{7F6DFB1B-BC68-424E-91F2-2A6BADDF7C17}"/>
              </a:ext>
            </a:extLst>
          </p:cNvPr>
          <p:cNvSpPr txBox="1"/>
          <p:nvPr/>
        </p:nvSpPr>
        <p:spPr>
          <a:xfrm>
            <a:off x="808893" y="4193986"/>
            <a:ext cx="1723292" cy="1200329"/>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Release </a:t>
            </a:r>
            <a:r>
              <a:rPr lang="de-DE" dirty="0" err="1">
                <a:latin typeface="Calibri" panose="020F0502020204030204" pitchFamily="34" charset="0"/>
                <a:cs typeface="Calibri" panose="020F0502020204030204" pitchFamily="34" charset="0"/>
              </a:rPr>
              <a:t>of</a:t>
            </a:r>
            <a:r>
              <a:rPr lang="de-DE" dirty="0">
                <a:latin typeface="Calibri" panose="020F0502020204030204" pitchFamily="34" charset="0"/>
                <a:cs typeface="Calibri" panose="020F0502020204030204" pitchFamily="34" charset="0"/>
              </a:rPr>
              <a:t> hydrogen </a:t>
            </a:r>
            <a:r>
              <a:rPr lang="de-DE" dirty="0" err="1">
                <a:latin typeface="Calibri" panose="020F0502020204030204" pitchFamily="34" charset="0"/>
                <a:cs typeface="Calibri" panose="020F0502020204030204" pitchFamily="34" charset="0"/>
              </a:rPr>
              <a:t>from</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the</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graphite</a:t>
            </a:r>
            <a:endParaRPr lang="de-DE" dirty="0">
              <a:latin typeface="Calibri" panose="020F0502020204030204" pitchFamily="34" charset="0"/>
              <a:cs typeface="Calibri" panose="020F0502020204030204" pitchFamily="34" charset="0"/>
            </a:endParaRPr>
          </a:p>
          <a:p>
            <a:r>
              <a:rPr lang="de-DE" dirty="0" err="1">
                <a:latin typeface="Calibri" panose="020F0502020204030204" pitchFamily="34" charset="0"/>
                <a:cs typeface="Calibri" panose="020F0502020204030204" pitchFamily="34" charset="0"/>
              </a:rPr>
              <a:t>electrodes</a:t>
            </a:r>
            <a:endParaRPr lang="de-DE" dirty="0">
              <a:latin typeface="Calibri" panose="020F0502020204030204" pitchFamily="34" charset="0"/>
              <a:cs typeface="Calibri" panose="020F0502020204030204" pitchFamily="34" charset="0"/>
            </a:endParaRPr>
          </a:p>
        </p:txBody>
      </p:sp>
      <p:sp>
        <p:nvSpPr>
          <p:cNvPr id="12" name="Textfeld 11">
            <a:extLst>
              <a:ext uri="{FF2B5EF4-FFF2-40B4-BE49-F238E27FC236}">
                <a16:creationId xmlns:a16="http://schemas.microsoft.com/office/drawing/2014/main" id="{8BFA37B4-05DC-447D-A845-F1050D0E7C35}"/>
              </a:ext>
            </a:extLst>
          </p:cNvPr>
          <p:cNvSpPr txBox="1"/>
          <p:nvPr/>
        </p:nvSpPr>
        <p:spPr>
          <a:xfrm>
            <a:off x="3000693" y="4130226"/>
            <a:ext cx="1723291" cy="1477328"/>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Internal </a:t>
            </a:r>
            <a:r>
              <a:rPr lang="de-DE" dirty="0" err="1">
                <a:latin typeface="Calibri" panose="020F0502020204030204" pitchFamily="34" charset="0"/>
                <a:cs typeface="Calibri" panose="020F0502020204030204" pitchFamily="34" charset="0"/>
              </a:rPr>
              <a:t>electrolysis</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with</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the</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electrolyte</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decomposition</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reactions</a:t>
            </a:r>
            <a:endParaRPr lang="de-DE" dirty="0">
              <a:latin typeface="Calibri" panose="020F0502020204030204" pitchFamily="34" charset="0"/>
              <a:cs typeface="Calibri" panose="020F0502020204030204" pitchFamily="34" charset="0"/>
            </a:endParaRPr>
          </a:p>
        </p:txBody>
      </p:sp>
      <p:pic>
        <p:nvPicPr>
          <p:cNvPr id="18" name="Grafik 17">
            <a:extLst>
              <a:ext uri="{FF2B5EF4-FFF2-40B4-BE49-F238E27FC236}">
                <a16:creationId xmlns:a16="http://schemas.microsoft.com/office/drawing/2014/main" id="{F39B7E58-CCE1-4D67-A966-E4042F033A51}"/>
              </a:ext>
            </a:extLst>
          </p:cNvPr>
          <p:cNvPicPr>
            <a:picLocks noChangeAspect="1"/>
          </p:cNvPicPr>
          <p:nvPr/>
        </p:nvPicPr>
        <p:blipFill>
          <a:blip r:embed="rId2"/>
          <a:stretch>
            <a:fillRect/>
          </a:stretch>
        </p:blipFill>
        <p:spPr>
          <a:xfrm>
            <a:off x="4658330" y="1590103"/>
            <a:ext cx="1892365" cy="1892365"/>
          </a:xfrm>
          <a:prstGeom prst="rect">
            <a:avLst/>
          </a:prstGeom>
        </p:spPr>
      </p:pic>
      <p:sp>
        <p:nvSpPr>
          <p:cNvPr id="5" name="Pfeil: nach rechts 4">
            <a:extLst>
              <a:ext uri="{FF2B5EF4-FFF2-40B4-BE49-F238E27FC236}">
                <a16:creationId xmlns:a16="http://schemas.microsoft.com/office/drawing/2014/main" id="{67B3BA70-84FE-4FDA-B722-29F165473B5B}"/>
              </a:ext>
            </a:extLst>
          </p:cNvPr>
          <p:cNvSpPr/>
          <p:nvPr/>
        </p:nvSpPr>
        <p:spPr>
          <a:xfrm>
            <a:off x="880143" y="3168685"/>
            <a:ext cx="7616154" cy="518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79338BA-320C-4D9B-B060-E5A1B2944724}"/>
              </a:ext>
            </a:extLst>
          </p:cNvPr>
          <p:cNvSpPr txBox="1"/>
          <p:nvPr/>
        </p:nvSpPr>
        <p:spPr>
          <a:xfrm>
            <a:off x="970080" y="1783722"/>
            <a:ext cx="1468316" cy="1231106"/>
          </a:xfrm>
          <a:prstGeom prst="rect">
            <a:avLst/>
          </a:prstGeom>
          <a:noFill/>
        </p:spPr>
        <p:txBody>
          <a:bodyPr wrap="square" rtlCol="0">
            <a:spAutoFit/>
          </a:bodyPr>
          <a:lstStyle/>
          <a:p>
            <a:r>
              <a:rPr lang="de-DE" sz="2000" b="1" dirty="0">
                <a:solidFill>
                  <a:schemeClr val="accent1">
                    <a:lumMod val="75000"/>
                  </a:schemeClr>
                </a:solidFill>
                <a:latin typeface="Calibri" panose="020F0502020204030204" pitchFamily="34" charset="0"/>
                <a:cs typeface="Calibri" panose="020F0502020204030204" pitchFamily="34" charset="0"/>
              </a:rPr>
              <a:t>1</a:t>
            </a:r>
          </a:p>
          <a:p>
            <a:r>
              <a:rPr lang="de-DE" dirty="0" err="1">
                <a:latin typeface="Calibri" panose="020F0502020204030204" pitchFamily="34" charset="0"/>
                <a:cs typeface="Calibri" panose="020F0502020204030204" pitchFamily="34" charset="0"/>
              </a:rPr>
              <a:t>beginning</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of</a:t>
            </a:r>
            <a:r>
              <a:rPr lang="de-DE" dirty="0">
                <a:latin typeface="Calibri" panose="020F0502020204030204" pitchFamily="34" charset="0"/>
                <a:cs typeface="Calibri" panose="020F0502020204030204" pitchFamily="34" charset="0"/>
              </a:rPr>
              <a:t> thermal </a:t>
            </a:r>
            <a:r>
              <a:rPr lang="de-DE" dirty="0" err="1">
                <a:latin typeface="Calibri" panose="020F0502020204030204" pitchFamily="34" charset="0"/>
                <a:cs typeface="Calibri" panose="020F0502020204030204" pitchFamily="34" charset="0"/>
              </a:rPr>
              <a:t>runaway</a:t>
            </a:r>
            <a:endParaRPr lang="de-DE" dirty="0">
              <a:latin typeface="Calibri" panose="020F0502020204030204" pitchFamily="34" charset="0"/>
              <a:cs typeface="Calibri" panose="020F0502020204030204" pitchFamily="34" charset="0"/>
            </a:endParaRPr>
          </a:p>
        </p:txBody>
      </p:sp>
      <p:sp>
        <p:nvSpPr>
          <p:cNvPr id="10" name="Textfeld 9">
            <a:extLst>
              <a:ext uri="{FF2B5EF4-FFF2-40B4-BE49-F238E27FC236}">
                <a16:creationId xmlns:a16="http://schemas.microsoft.com/office/drawing/2014/main" id="{8266E4ED-804D-48EB-A0D6-A699E4A13881}"/>
              </a:ext>
            </a:extLst>
          </p:cNvPr>
          <p:cNvSpPr txBox="1"/>
          <p:nvPr/>
        </p:nvSpPr>
        <p:spPr>
          <a:xfrm>
            <a:off x="3087981" y="1802043"/>
            <a:ext cx="1468316" cy="1231106"/>
          </a:xfrm>
          <a:prstGeom prst="rect">
            <a:avLst/>
          </a:prstGeom>
          <a:noFill/>
        </p:spPr>
        <p:txBody>
          <a:bodyPr wrap="square" rtlCol="0">
            <a:spAutoFit/>
          </a:bodyPr>
          <a:lstStyle/>
          <a:p>
            <a:r>
              <a:rPr lang="de-DE" sz="2000" b="1" dirty="0">
                <a:solidFill>
                  <a:schemeClr val="accent1">
                    <a:lumMod val="75000"/>
                  </a:schemeClr>
                </a:solidFill>
                <a:latin typeface="Calibri" panose="020F0502020204030204" pitchFamily="34" charset="0"/>
                <a:cs typeface="Calibri" panose="020F0502020204030204" pitchFamily="34" charset="0"/>
              </a:rPr>
              <a:t>2</a:t>
            </a:r>
          </a:p>
          <a:p>
            <a:r>
              <a:rPr lang="de-DE" dirty="0" err="1">
                <a:latin typeface="Calibri" panose="020F0502020204030204" pitchFamily="34" charset="0"/>
                <a:cs typeface="Calibri" panose="020F0502020204030204" pitchFamily="34" charset="0"/>
              </a:rPr>
              <a:t>during</a:t>
            </a:r>
            <a:endParaRPr lang="de-DE"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thermal </a:t>
            </a:r>
            <a:r>
              <a:rPr lang="de-DE" dirty="0" err="1">
                <a:latin typeface="Calibri" panose="020F0502020204030204" pitchFamily="34" charset="0"/>
                <a:cs typeface="Calibri" panose="020F0502020204030204" pitchFamily="34" charset="0"/>
              </a:rPr>
              <a:t>runaway</a:t>
            </a:r>
            <a:endParaRPr lang="de-DE" dirty="0">
              <a:latin typeface="Calibri" panose="020F0502020204030204" pitchFamily="34" charset="0"/>
              <a:cs typeface="Calibri" panose="020F0502020204030204" pitchFamily="34" charset="0"/>
            </a:endParaRPr>
          </a:p>
        </p:txBody>
      </p:sp>
      <p:sp>
        <p:nvSpPr>
          <p:cNvPr id="11" name="Rechteck 10">
            <a:extLst>
              <a:ext uri="{FF2B5EF4-FFF2-40B4-BE49-F238E27FC236}">
                <a16:creationId xmlns:a16="http://schemas.microsoft.com/office/drawing/2014/main" id="{5BB201FD-351F-448C-95AF-A043EC22C20F}"/>
              </a:ext>
            </a:extLst>
          </p:cNvPr>
          <p:cNvSpPr/>
          <p:nvPr/>
        </p:nvSpPr>
        <p:spPr>
          <a:xfrm>
            <a:off x="3522778" y="3180413"/>
            <a:ext cx="158262" cy="6548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7E1AA87E-682C-4E27-B995-6CB971652563}"/>
              </a:ext>
            </a:extLst>
          </p:cNvPr>
          <p:cNvSpPr txBox="1"/>
          <p:nvPr/>
        </p:nvSpPr>
        <p:spPr>
          <a:xfrm>
            <a:off x="6356838" y="1746674"/>
            <a:ext cx="2467713" cy="1231106"/>
          </a:xfrm>
          <a:prstGeom prst="rect">
            <a:avLst/>
          </a:prstGeom>
          <a:noFill/>
        </p:spPr>
        <p:txBody>
          <a:bodyPr wrap="square" rtlCol="0">
            <a:spAutoFit/>
          </a:bodyPr>
          <a:lstStyle/>
          <a:p>
            <a:r>
              <a:rPr lang="de-DE" sz="2000" b="1" dirty="0">
                <a:solidFill>
                  <a:schemeClr val="accent1">
                    <a:lumMod val="75000"/>
                  </a:schemeClr>
                </a:solidFill>
                <a:latin typeface="Calibri" panose="020F0502020204030204" pitchFamily="34" charset="0"/>
                <a:cs typeface="Calibri" panose="020F0502020204030204" pitchFamily="34" charset="0"/>
              </a:rPr>
              <a:t>3</a:t>
            </a:r>
          </a:p>
          <a:p>
            <a:r>
              <a:rPr lang="de-DE" dirty="0">
                <a:latin typeface="Calibri" panose="020F0502020204030204" pitchFamily="34" charset="0"/>
                <a:cs typeface="Calibri" panose="020F0502020204030204" pitchFamily="34" charset="0"/>
              </a:rPr>
              <a:t>after </a:t>
            </a:r>
            <a:r>
              <a:rPr lang="de-DE" dirty="0" err="1">
                <a:latin typeface="Calibri" panose="020F0502020204030204" pitchFamily="34" charset="0"/>
                <a:cs typeface="Calibri" panose="020F0502020204030204" pitchFamily="34" charset="0"/>
              </a:rPr>
              <a:t>extinguishing</a:t>
            </a:r>
            <a:endParaRPr lang="de-DE"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(also: </a:t>
            </a:r>
            <a:r>
              <a:rPr lang="de-DE" dirty="0" err="1">
                <a:latin typeface="Calibri" panose="020F0502020204030204" pitchFamily="34" charset="0"/>
                <a:cs typeface="Calibri" panose="020F0502020204030204" pitchFamily="34" charset="0"/>
              </a:rPr>
              <a:t>immerse</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the</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battery</a:t>
            </a:r>
            <a:r>
              <a:rPr lang="de-DE" dirty="0">
                <a:latin typeface="Calibri" panose="020F0502020204030204" pitchFamily="34" charset="0"/>
                <a:cs typeface="Calibri" panose="020F0502020204030204" pitchFamily="34" charset="0"/>
              </a:rPr>
              <a:t> in </a:t>
            </a:r>
            <a:r>
              <a:rPr lang="de-DE" dirty="0" err="1">
                <a:latin typeface="Calibri" panose="020F0502020204030204" pitchFamily="34" charset="0"/>
                <a:cs typeface="Calibri" panose="020F0502020204030204" pitchFamily="34" charset="0"/>
              </a:rPr>
              <a:t>water</a:t>
            </a:r>
            <a:r>
              <a:rPr lang="de-DE" dirty="0">
                <a:latin typeface="Calibri" panose="020F0502020204030204" pitchFamily="34" charset="0"/>
                <a:cs typeface="Calibri" panose="020F0502020204030204" pitchFamily="34" charset="0"/>
              </a:rPr>
              <a:t>)</a:t>
            </a:r>
          </a:p>
        </p:txBody>
      </p:sp>
      <p:sp>
        <p:nvSpPr>
          <p:cNvPr id="15" name="Textfeld 14">
            <a:extLst>
              <a:ext uri="{FF2B5EF4-FFF2-40B4-BE49-F238E27FC236}">
                <a16:creationId xmlns:a16="http://schemas.microsoft.com/office/drawing/2014/main" id="{DBD8464F-5FB0-4578-80A6-7A91D3A55BF0}"/>
              </a:ext>
            </a:extLst>
          </p:cNvPr>
          <p:cNvSpPr txBox="1"/>
          <p:nvPr/>
        </p:nvSpPr>
        <p:spPr>
          <a:xfrm>
            <a:off x="6470301" y="4130226"/>
            <a:ext cx="2310486" cy="2031325"/>
          </a:xfrm>
          <a:prstGeom prst="rect">
            <a:avLst/>
          </a:prstGeom>
          <a:noFill/>
        </p:spPr>
        <p:txBody>
          <a:bodyPr wrap="square" rtlCol="0">
            <a:spAutoFit/>
          </a:bodyPr>
          <a:lstStyle/>
          <a:p>
            <a:r>
              <a:rPr lang="de-DE" dirty="0" err="1">
                <a:latin typeface="Calibri" panose="020F0502020204030204" pitchFamily="34" charset="0"/>
                <a:cs typeface="Calibri" panose="020F0502020204030204" pitchFamily="34" charset="0"/>
              </a:rPr>
              <a:t>Reaction</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of</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water</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with</a:t>
            </a:r>
            <a:r>
              <a:rPr lang="de-DE" dirty="0">
                <a:latin typeface="Calibri" panose="020F0502020204030204" pitchFamily="34" charset="0"/>
                <a:cs typeface="Calibri" panose="020F0502020204030204" pitchFamily="34" charset="0"/>
              </a:rPr>
              <a:t> Lithium in </a:t>
            </a:r>
            <a:r>
              <a:rPr lang="de-DE" dirty="0" err="1">
                <a:latin typeface="Calibri" panose="020F0502020204030204" pitchFamily="34" charset="0"/>
                <a:cs typeface="Calibri" panose="020F0502020204030204" pitchFamily="34" charset="0"/>
              </a:rPr>
              <a:t>damaged</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battery</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cells</a:t>
            </a:r>
            <a:r>
              <a:rPr lang="de-DE" dirty="0">
                <a:latin typeface="Calibri" panose="020F0502020204030204" pitchFamily="34" charset="0"/>
                <a:cs typeface="Calibri" panose="020F0502020204030204" pitchFamily="34" charset="0"/>
              </a:rPr>
              <a:t>;</a:t>
            </a:r>
          </a:p>
          <a:p>
            <a:endParaRPr lang="de-DE"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Electrolysis processes at undamaged battery cells </a:t>
            </a:r>
            <a:endParaRPr lang="de-DE" dirty="0">
              <a:latin typeface="Calibri" panose="020F0502020204030204" pitchFamily="34" charset="0"/>
              <a:cs typeface="Calibri" panose="020F0502020204030204" pitchFamily="34" charset="0"/>
            </a:endParaRPr>
          </a:p>
        </p:txBody>
      </p:sp>
      <p:sp>
        <p:nvSpPr>
          <p:cNvPr id="19" name="Textfeld 18">
            <a:extLst>
              <a:ext uri="{FF2B5EF4-FFF2-40B4-BE49-F238E27FC236}">
                <a16:creationId xmlns:a16="http://schemas.microsoft.com/office/drawing/2014/main" id="{6D564EEE-42A7-43C8-BBA2-F42442E9190C}"/>
              </a:ext>
            </a:extLst>
          </p:cNvPr>
          <p:cNvSpPr txBox="1"/>
          <p:nvPr/>
        </p:nvSpPr>
        <p:spPr>
          <a:xfrm>
            <a:off x="9217277" y="1746674"/>
            <a:ext cx="1992926" cy="2893100"/>
          </a:xfrm>
          <a:prstGeom prst="rect">
            <a:avLst/>
          </a:prstGeom>
          <a:noFill/>
        </p:spPr>
        <p:txBody>
          <a:bodyPr wrap="square" rtlCol="0">
            <a:spAutoFit/>
          </a:bodyPr>
          <a:lstStyle/>
          <a:p>
            <a:r>
              <a:rPr lang="de-DE" sz="2000" b="1" dirty="0">
                <a:solidFill>
                  <a:schemeClr val="accent1">
                    <a:lumMod val="75000"/>
                  </a:schemeClr>
                </a:solidFill>
                <a:latin typeface="Calibri" panose="020F0502020204030204" pitchFamily="34" charset="0"/>
                <a:cs typeface="Calibri" panose="020F0502020204030204" pitchFamily="34" charset="0"/>
              </a:rPr>
              <a:t>4</a:t>
            </a:r>
          </a:p>
          <a:p>
            <a:r>
              <a:rPr lang="en-US" dirty="0">
                <a:latin typeface="Calibri" panose="020F0502020204030204" pitchFamily="34" charset="0"/>
                <a:cs typeface="Calibri" panose="020F0502020204030204" pitchFamily="34" charset="0"/>
              </a:rPr>
              <a:t>If intact batteries with open electrodes are flooded (e.g. in a warehouse) </a:t>
            </a:r>
            <a:endParaRPr lang="de-DE" dirty="0">
              <a:latin typeface="Calibri" panose="020F0502020204030204" pitchFamily="34" charset="0"/>
              <a:cs typeface="Calibri" panose="020F0502020204030204" pitchFamily="34" charset="0"/>
            </a:endParaRPr>
          </a:p>
          <a:p>
            <a:endParaRPr lang="de-DE" dirty="0">
              <a:latin typeface="Calibri" panose="020F0502020204030204" pitchFamily="34" charset="0"/>
              <a:cs typeface="Calibri" panose="020F0502020204030204" pitchFamily="34" charset="0"/>
            </a:endParaRPr>
          </a:p>
          <a:p>
            <a:endParaRPr lang="de-DE" dirty="0">
              <a:latin typeface="Calibri" panose="020F0502020204030204" pitchFamily="34" charset="0"/>
              <a:cs typeface="Calibri" panose="020F0502020204030204" pitchFamily="34" charset="0"/>
            </a:endParaRPr>
          </a:p>
          <a:p>
            <a:endParaRPr lang="de-DE"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Electrolysis</a:t>
            </a:r>
          </a:p>
        </p:txBody>
      </p:sp>
      <p:sp>
        <p:nvSpPr>
          <p:cNvPr id="20" name="Textfeld 19">
            <a:extLst>
              <a:ext uri="{FF2B5EF4-FFF2-40B4-BE49-F238E27FC236}">
                <a16:creationId xmlns:a16="http://schemas.microsoft.com/office/drawing/2014/main" id="{82D92C5C-707A-470E-8757-10E1FD3DD037}"/>
              </a:ext>
            </a:extLst>
          </p:cNvPr>
          <p:cNvSpPr txBox="1"/>
          <p:nvPr/>
        </p:nvSpPr>
        <p:spPr>
          <a:xfrm>
            <a:off x="4719169" y="3589962"/>
            <a:ext cx="1723292" cy="1323439"/>
          </a:xfrm>
          <a:prstGeom prst="rect">
            <a:avLst/>
          </a:prstGeom>
          <a:noFill/>
        </p:spPr>
        <p:txBody>
          <a:bodyPr wrap="square" rtlCol="0">
            <a:spAutoFit/>
          </a:bodyPr>
          <a:lstStyle/>
          <a:p>
            <a:pPr algn="ctr"/>
            <a:r>
              <a:rPr lang="en-US" sz="2000" dirty="0">
                <a:solidFill>
                  <a:srgbClr val="FF0000"/>
                </a:solidFill>
                <a:latin typeface="Calibri" panose="020F0502020204030204" pitchFamily="34" charset="0"/>
                <a:cs typeface="Calibri" panose="020F0502020204030204" pitchFamily="34" charset="0"/>
              </a:rPr>
              <a:t>The released hydrogen burns during the fire.</a:t>
            </a:r>
          </a:p>
        </p:txBody>
      </p:sp>
      <p:cxnSp>
        <p:nvCxnSpPr>
          <p:cNvPr id="22" name="Gerader Verbinder 21">
            <a:extLst>
              <a:ext uri="{FF2B5EF4-FFF2-40B4-BE49-F238E27FC236}">
                <a16:creationId xmlns:a16="http://schemas.microsoft.com/office/drawing/2014/main" id="{987AB744-7CB5-4596-8CCB-B7FFADFE3482}"/>
              </a:ext>
            </a:extLst>
          </p:cNvPr>
          <p:cNvCxnSpPr/>
          <p:nvPr/>
        </p:nvCxnSpPr>
        <p:spPr>
          <a:xfrm>
            <a:off x="8889023" y="1222131"/>
            <a:ext cx="0" cy="4572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Titel 1">
            <a:extLst>
              <a:ext uri="{FF2B5EF4-FFF2-40B4-BE49-F238E27FC236}">
                <a16:creationId xmlns:a16="http://schemas.microsoft.com/office/drawing/2014/main" id="{673AF37E-A27E-4CFC-BFF3-B0A056C245D7}"/>
              </a:ext>
            </a:extLst>
          </p:cNvPr>
          <p:cNvSpPr>
            <a:spLocks noGrp="1"/>
          </p:cNvSpPr>
          <p:nvPr>
            <p:ph type="title"/>
          </p:nvPr>
        </p:nvSpPr>
        <p:spPr>
          <a:xfrm>
            <a:off x="336000" y="92481"/>
            <a:ext cx="11520000" cy="615949"/>
          </a:xfrm>
        </p:spPr>
        <p:txBody>
          <a:bodyPr/>
          <a:lstStyle/>
          <a:p>
            <a:r>
              <a:rPr lang="de-DE" dirty="0">
                <a:solidFill>
                  <a:schemeClr val="accent2"/>
                </a:solidFill>
                <a:latin typeface="Calibri" panose="020F0502020204030204" pitchFamily="34" charset="0"/>
                <a:cs typeface="Calibri" panose="020F0502020204030204" pitchFamily="34" charset="0"/>
              </a:rPr>
              <a:t>Release </a:t>
            </a:r>
            <a:r>
              <a:rPr lang="de-DE" dirty="0" err="1">
                <a:solidFill>
                  <a:schemeClr val="accent2"/>
                </a:solidFill>
                <a:latin typeface="Calibri" panose="020F0502020204030204" pitchFamily="34" charset="0"/>
                <a:cs typeface="Calibri" panose="020F0502020204030204" pitchFamily="34" charset="0"/>
              </a:rPr>
              <a:t>of</a:t>
            </a:r>
            <a:r>
              <a:rPr lang="de-DE" dirty="0">
                <a:solidFill>
                  <a:schemeClr val="accent2"/>
                </a:solidFill>
                <a:latin typeface="Calibri" panose="020F0502020204030204" pitchFamily="34" charset="0"/>
                <a:cs typeface="Calibri" panose="020F0502020204030204" pitchFamily="34" charset="0"/>
              </a:rPr>
              <a:t> Hydrogen</a:t>
            </a:r>
            <a:endParaRPr lang="de-DE" sz="2400" dirty="0">
              <a:solidFill>
                <a:schemeClr val="accent2"/>
              </a:solidFill>
              <a:latin typeface="Calibri" panose="020F0502020204030204" pitchFamily="34" charset="0"/>
              <a:cs typeface="Calibri" panose="020F0502020204030204" pitchFamily="34" charset="0"/>
            </a:endParaRPr>
          </a:p>
        </p:txBody>
      </p:sp>
      <p:sp>
        <p:nvSpPr>
          <p:cNvPr id="8" name="Rechteck 7">
            <a:extLst>
              <a:ext uri="{FF2B5EF4-FFF2-40B4-BE49-F238E27FC236}">
                <a16:creationId xmlns:a16="http://schemas.microsoft.com/office/drawing/2014/main" id="{B6B6D10C-6DF6-4354-9496-07E2C2DA1675}"/>
              </a:ext>
            </a:extLst>
          </p:cNvPr>
          <p:cNvSpPr/>
          <p:nvPr/>
        </p:nvSpPr>
        <p:spPr>
          <a:xfrm>
            <a:off x="1559165" y="3133460"/>
            <a:ext cx="158262" cy="6548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F6566E7B-41F0-49FC-AE3E-D743479D0B5C}"/>
              </a:ext>
            </a:extLst>
          </p:cNvPr>
          <p:cNvSpPr/>
          <p:nvPr/>
        </p:nvSpPr>
        <p:spPr>
          <a:xfrm>
            <a:off x="7435366" y="3133460"/>
            <a:ext cx="158262" cy="6548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a:extLst>
              <a:ext uri="{FF2B5EF4-FFF2-40B4-BE49-F238E27FC236}">
                <a16:creationId xmlns:a16="http://schemas.microsoft.com/office/drawing/2014/main" id="{DDABC7BB-00E3-414F-A885-5F89C13D3CD0}"/>
              </a:ext>
            </a:extLst>
          </p:cNvPr>
          <p:cNvSpPr txBox="1"/>
          <p:nvPr/>
        </p:nvSpPr>
        <p:spPr>
          <a:xfrm>
            <a:off x="3143250" y="6495372"/>
            <a:ext cx="6048002" cy="338554"/>
          </a:xfrm>
          <a:prstGeom prst="rect">
            <a:avLst/>
          </a:prstGeom>
          <a:noFill/>
        </p:spPr>
        <p:txBody>
          <a:bodyPr wrap="none" rtlCol="0">
            <a:spAutoFit/>
          </a:bodyPr>
          <a:lstStyle/>
          <a:p>
            <a:r>
              <a:rPr lang="de-DE" sz="1600" dirty="0">
                <a:solidFill>
                  <a:schemeClr val="bg1">
                    <a:lumMod val="95000"/>
                  </a:schemeClr>
                </a:solidFill>
                <a:latin typeface="Calibri" panose="020F0502020204030204" pitchFamily="34" charset="0"/>
                <a:cs typeface="Calibri" panose="020F0502020204030204" pitchFamily="34" charset="0"/>
              </a:rPr>
              <a:t>Dr. Dana Meißner, Institut für Sicherheitstechnik / Schiffssicherheit e.V.</a:t>
            </a:r>
          </a:p>
        </p:txBody>
      </p:sp>
    </p:spTree>
    <p:extLst>
      <p:ext uri="{BB962C8B-B14F-4D97-AF65-F5344CB8AC3E}">
        <p14:creationId xmlns:p14="http://schemas.microsoft.com/office/powerpoint/2010/main" val="165003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7" grpId="0"/>
      <p:bldP spid="10" grpId="0"/>
      <p:bldP spid="11" grpId="0" animBg="1"/>
      <p:bldP spid="13" grpId="0"/>
      <p:bldP spid="15" grpId="0"/>
      <p:bldP spid="19" grpId="0"/>
      <p:bldP spid="20" grpId="0"/>
      <p:bldP spid="8"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0235E65-443C-42EF-B3CD-C0EED9ECAE61}"/>
              </a:ext>
            </a:extLst>
          </p:cNvPr>
          <p:cNvSpPr txBox="1"/>
          <p:nvPr/>
        </p:nvSpPr>
        <p:spPr>
          <a:xfrm>
            <a:off x="3143250" y="6495372"/>
            <a:ext cx="6048002" cy="338554"/>
          </a:xfrm>
          <a:prstGeom prst="rect">
            <a:avLst/>
          </a:prstGeom>
          <a:noFill/>
        </p:spPr>
        <p:txBody>
          <a:bodyPr wrap="none" rtlCol="0">
            <a:spAutoFit/>
          </a:bodyPr>
          <a:lstStyle/>
          <a:p>
            <a:r>
              <a:rPr lang="de-DE" sz="1600" dirty="0">
                <a:solidFill>
                  <a:schemeClr val="bg1">
                    <a:lumMod val="95000"/>
                  </a:schemeClr>
                </a:solidFill>
                <a:latin typeface="Calibri" panose="020F0502020204030204" pitchFamily="34" charset="0"/>
                <a:cs typeface="Calibri" panose="020F0502020204030204" pitchFamily="34" charset="0"/>
              </a:rPr>
              <a:t>Dr. Dana Meißner, Institut für Sicherheitstechnik / Schiffssicherheit e.V.</a:t>
            </a:r>
          </a:p>
        </p:txBody>
      </p:sp>
      <p:sp>
        <p:nvSpPr>
          <p:cNvPr id="6" name="Textfeld 5">
            <a:extLst>
              <a:ext uri="{FF2B5EF4-FFF2-40B4-BE49-F238E27FC236}">
                <a16:creationId xmlns:a16="http://schemas.microsoft.com/office/drawing/2014/main" id="{09B05814-96ED-410C-B103-31E092617D00}"/>
              </a:ext>
            </a:extLst>
          </p:cNvPr>
          <p:cNvSpPr txBox="1"/>
          <p:nvPr/>
        </p:nvSpPr>
        <p:spPr>
          <a:xfrm>
            <a:off x="430822" y="2860250"/>
            <a:ext cx="10810326" cy="1891287"/>
          </a:xfrm>
          <a:prstGeom prst="rect">
            <a:avLst/>
          </a:prstGeom>
          <a:noFill/>
        </p:spPr>
        <p:txBody>
          <a:bodyPr wrap="square" rtlCol="0">
            <a:spAutoFit/>
          </a:bodyPr>
          <a:lstStyle/>
          <a:p>
            <a:pPr>
              <a:lnSpc>
                <a:spcPct val="150000"/>
              </a:lnSpc>
            </a:pPr>
            <a:r>
              <a:rPr lang="en-US" sz="2000" dirty="0">
                <a:latin typeface="Calibri" panose="020F0502020204030204" pitchFamily="34" charset="0"/>
                <a:cs typeface="Calibri" panose="020F0502020204030204" pitchFamily="34" charset="0"/>
              </a:rPr>
              <a:t>In the cell electrolyte decomposition processes and electrolysis processes always take place to a certain extent, in which more and more atomic hydrogen is created over time, which can be stored in the graphite of the anode. At elevated temperatures, this atomic hydrogen is recombined into molecular hydrogen (H + H → H</a:t>
            </a:r>
            <a:r>
              <a:rPr lang="en-US" sz="2000" baseline="-25000" dirty="0">
                <a:latin typeface="Calibri" panose="020F0502020204030204" pitchFamily="34" charset="0"/>
                <a:cs typeface="Calibri" panose="020F0502020204030204" pitchFamily="34" charset="0"/>
              </a:rPr>
              <a:t>2</a:t>
            </a:r>
            <a:r>
              <a:rPr lang="en-US" sz="2000" dirty="0">
                <a:latin typeface="Calibri" panose="020F0502020204030204" pitchFamily="34" charset="0"/>
                <a:cs typeface="Calibri" panose="020F0502020204030204" pitchFamily="34" charset="0"/>
              </a:rPr>
              <a:t>), releasing additional heat. </a:t>
            </a:r>
            <a:endParaRPr lang="de-DE" sz="2000" dirty="0">
              <a:effectLst/>
              <a:latin typeface="Calibri" panose="020F0502020204030204" pitchFamily="34" charset="0"/>
              <a:cs typeface="Calibri" panose="020F0502020204030204" pitchFamily="34" charset="0"/>
            </a:endParaRPr>
          </a:p>
        </p:txBody>
      </p:sp>
      <p:grpSp>
        <p:nvGrpSpPr>
          <p:cNvPr id="20" name="Gruppieren 19">
            <a:extLst>
              <a:ext uri="{FF2B5EF4-FFF2-40B4-BE49-F238E27FC236}">
                <a16:creationId xmlns:a16="http://schemas.microsoft.com/office/drawing/2014/main" id="{E03D18D8-3C4D-4FB6-A29A-D5827DC1C87B}"/>
              </a:ext>
            </a:extLst>
          </p:cNvPr>
          <p:cNvGrpSpPr/>
          <p:nvPr/>
        </p:nvGrpSpPr>
        <p:grpSpPr>
          <a:xfrm>
            <a:off x="430822" y="724639"/>
            <a:ext cx="5808790" cy="1571388"/>
            <a:chOff x="815670" y="1617657"/>
            <a:chExt cx="7944408" cy="2245158"/>
          </a:xfrm>
        </p:grpSpPr>
        <p:pic>
          <p:nvPicPr>
            <p:cNvPr id="25" name="Grafik 24">
              <a:extLst>
                <a:ext uri="{FF2B5EF4-FFF2-40B4-BE49-F238E27FC236}">
                  <a16:creationId xmlns:a16="http://schemas.microsoft.com/office/drawing/2014/main" id="{49F82228-BC14-49DB-B7D0-379482BD0512}"/>
                </a:ext>
              </a:extLst>
            </p:cNvPr>
            <p:cNvPicPr>
              <a:picLocks noChangeAspect="1"/>
            </p:cNvPicPr>
            <p:nvPr/>
          </p:nvPicPr>
          <p:blipFill>
            <a:blip r:embed="rId2"/>
            <a:stretch>
              <a:fillRect/>
            </a:stretch>
          </p:blipFill>
          <p:spPr>
            <a:xfrm>
              <a:off x="4593857" y="1617657"/>
              <a:ext cx="1892365" cy="1892365"/>
            </a:xfrm>
            <a:prstGeom prst="rect">
              <a:avLst/>
            </a:prstGeom>
          </p:spPr>
        </p:pic>
        <p:sp>
          <p:nvSpPr>
            <p:cNvPr id="26" name="Pfeil: nach rechts 25">
              <a:extLst>
                <a:ext uri="{FF2B5EF4-FFF2-40B4-BE49-F238E27FC236}">
                  <a16:creationId xmlns:a16="http://schemas.microsoft.com/office/drawing/2014/main" id="{EB59004F-9F81-4B02-9454-83B131DD1500}"/>
                </a:ext>
              </a:extLst>
            </p:cNvPr>
            <p:cNvSpPr/>
            <p:nvPr/>
          </p:nvSpPr>
          <p:spPr>
            <a:xfrm>
              <a:off x="815670" y="3196239"/>
              <a:ext cx="7616154" cy="518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014D412C-34D1-45E0-B8C0-2C68DED7E0F6}"/>
                </a:ext>
              </a:extLst>
            </p:cNvPr>
            <p:cNvSpPr txBox="1"/>
            <p:nvPr/>
          </p:nvSpPr>
          <p:spPr>
            <a:xfrm>
              <a:off x="905607" y="1901702"/>
              <a:ext cx="1468316" cy="1363203"/>
            </a:xfrm>
            <a:prstGeom prst="rect">
              <a:avLst/>
            </a:prstGeom>
            <a:noFill/>
          </p:spPr>
          <p:txBody>
            <a:bodyPr wrap="square" rtlCol="0">
              <a:spAutoFit/>
            </a:bodyPr>
            <a:lstStyle/>
            <a:p>
              <a:r>
                <a:rPr lang="de-DE" sz="1400" b="1" dirty="0">
                  <a:solidFill>
                    <a:schemeClr val="accent1">
                      <a:lumMod val="75000"/>
                    </a:schemeClr>
                  </a:solidFill>
                  <a:latin typeface="Calibri" panose="020F0502020204030204" pitchFamily="34" charset="0"/>
                  <a:cs typeface="Calibri" panose="020F0502020204030204" pitchFamily="34" charset="0"/>
                </a:rPr>
                <a:t>1</a:t>
              </a:r>
            </a:p>
            <a:p>
              <a:r>
                <a:rPr lang="de-DE" sz="1400" dirty="0" err="1">
                  <a:latin typeface="Calibri" panose="020F0502020204030204" pitchFamily="34" charset="0"/>
                  <a:cs typeface="Calibri" panose="020F0502020204030204" pitchFamily="34" charset="0"/>
                </a:rPr>
                <a:t>beginning</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of</a:t>
              </a:r>
              <a:r>
                <a:rPr lang="de-DE" sz="1400" dirty="0">
                  <a:latin typeface="Calibri" panose="020F0502020204030204" pitchFamily="34" charset="0"/>
                  <a:cs typeface="Calibri" panose="020F0502020204030204" pitchFamily="34" charset="0"/>
                </a:rPr>
                <a:t> thermal </a:t>
              </a:r>
              <a:r>
                <a:rPr lang="de-DE" sz="1400" dirty="0" err="1">
                  <a:latin typeface="Calibri" panose="020F0502020204030204" pitchFamily="34" charset="0"/>
                  <a:cs typeface="Calibri" panose="020F0502020204030204" pitchFamily="34" charset="0"/>
                </a:rPr>
                <a:t>runaway</a:t>
              </a:r>
              <a:endParaRPr lang="de-DE" sz="1400" dirty="0">
                <a:latin typeface="Calibri" panose="020F0502020204030204" pitchFamily="34" charset="0"/>
                <a:cs typeface="Calibri" panose="020F0502020204030204" pitchFamily="34" charset="0"/>
              </a:endParaRPr>
            </a:p>
          </p:txBody>
        </p:sp>
        <p:sp>
          <p:nvSpPr>
            <p:cNvPr id="28" name="Textfeld 27">
              <a:extLst>
                <a:ext uri="{FF2B5EF4-FFF2-40B4-BE49-F238E27FC236}">
                  <a16:creationId xmlns:a16="http://schemas.microsoft.com/office/drawing/2014/main" id="{A9A738DD-3EC3-4540-BB97-C1998E2E1CEF}"/>
                </a:ext>
              </a:extLst>
            </p:cNvPr>
            <p:cNvSpPr txBox="1"/>
            <p:nvPr/>
          </p:nvSpPr>
          <p:spPr>
            <a:xfrm>
              <a:off x="2869220" y="1908407"/>
              <a:ext cx="1468316" cy="1363203"/>
            </a:xfrm>
            <a:prstGeom prst="rect">
              <a:avLst/>
            </a:prstGeom>
            <a:noFill/>
          </p:spPr>
          <p:txBody>
            <a:bodyPr wrap="square" rtlCol="0">
              <a:spAutoFit/>
            </a:bodyPr>
            <a:lstStyle/>
            <a:p>
              <a:r>
                <a:rPr lang="de-DE" sz="1400" b="1" dirty="0">
                  <a:solidFill>
                    <a:schemeClr val="accent1">
                      <a:lumMod val="75000"/>
                    </a:schemeClr>
                  </a:solidFill>
                  <a:latin typeface="Calibri" panose="020F0502020204030204" pitchFamily="34" charset="0"/>
                  <a:cs typeface="Calibri" panose="020F0502020204030204" pitchFamily="34" charset="0"/>
                </a:rPr>
                <a:t>2</a:t>
              </a:r>
            </a:p>
            <a:p>
              <a:r>
                <a:rPr lang="de-DE" sz="1400" dirty="0" err="1">
                  <a:latin typeface="Calibri" panose="020F0502020204030204" pitchFamily="34" charset="0"/>
                  <a:cs typeface="Calibri" panose="020F0502020204030204" pitchFamily="34" charset="0"/>
                </a:rPr>
                <a:t>during</a:t>
              </a:r>
              <a:r>
                <a:rPr lang="de-DE" sz="1400" dirty="0">
                  <a:latin typeface="Calibri" panose="020F0502020204030204" pitchFamily="34" charset="0"/>
                  <a:cs typeface="Calibri" panose="020F0502020204030204" pitchFamily="34" charset="0"/>
                </a:rPr>
                <a:t> thermal </a:t>
              </a:r>
              <a:r>
                <a:rPr lang="de-DE" sz="1400" dirty="0" err="1">
                  <a:latin typeface="Calibri" panose="020F0502020204030204" pitchFamily="34" charset="0"/>
                  <a:cs typeface="Calibri" panose="020F0502020204030204" pitchFamily="34" charset="0"/>
                </a:rPr>
                <a:t>runaway</a:t>
              </a:r>
              <a:endParaRPr lang="de-DE" sz="1400" dirty="0">
                <a:latin typeface="Calibri" panose="020F0502020204030204" pitchFamily="34" charset="0"/>
                <a:cs typeface="Calibri" panose="020F0502020204030204" pitchFamily="34" charset="0"/>
              </a:endParaRPr>
            </a:p>
          </p:txBody>
        </p:sp>
        <p:sp>
          <p:nvSpPr>
            <p:cNvPr id="29" name="Rechteck 28">
              <a:extLst>
                <a:ext uri="{FF2B5EF4-FFF2-40B4-BE49-F238E27FC236}">
                  <a16:creationId xmlns:a16="http://schemas.microsoft.com/office/drawing/2014/main" id="{55FEF59E-989A-44CC-B959-AA3C05A75F46}"/>
                </a:ext>
              </a:extLst>
            </p:cNvPr>
            <p:cNvSpPr/>
            <p:nvPr/>
          </p:nvSpPr>
          <p:spPr>
            <a:xfrm>
              <a:off x="3458305" y="3207967"/>
              <a:ext cx="158262" cy="6548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a:extLst>
                <a:ext uri="{FF2B5EF4-FFF2-40B4-BE49-F238E27FC236}">
                  <a16:creationId xmlns:a16="http://schemas.microsoft.com/office/drawing/2014/main" id="{3EC58833-5E69-4F17-83A3-A7C867B56116}"/>
                </a:ext>
              </a:extLst>
            </p:cNvPr>
            <p:cNvSpPr txBox="1"/>
            <p:nvPr/>
          </p:nvSpPr>
          <p:spPr>
            <a:xfrm>
              <a:off x="6620609" y="1774228"/>
              <a:ext cx="2139469" cy="1363203"/>
            </a:xfrm>
            <a:prstGeom prst="rect">
              <a:avLst/>
            </a:prstGeom>
            <a:noFill/>
          </p:spPr>
          <p:txBody>
            <a:bodyPr wrap="square" rtlCol="0">
              <a:spAutoFit/>
            </a:bodyPr>
            <a:lstStyle/>
            <a:p>
              <a:r>
                <a:rPr lang="de-DE" sz="1400" b="1" dirty="0">
                  <a:solidFill>
                    <a:schemeClr val="accent1">
                      <a:lumMod val="75000"/>
                    </a:schemeClr>
                  </a:solidFill>
                  <a:latin typeface="Calibri" panose="020F0502020204030204" pitchFamily="34" charset="0"/>
                  <a:cs typeface="Calibri" panose="020F0502020204030204" pitchFamily="34" charset="0"/>
                </a:rPr>
                <a:t>3</a:t>
              </a:r>
            </a:p>
            <a:p>
              <a:r>
                <a:rPr lang="de-DE" sz="1400" dirty="0">
                  <a:latin typeface="Calibri" panose="020F0502020204030204" pitchFamily="34" charset="0"/>
                  <a:cs typeface="Calibri" panose="020F0502020204030204" pitchFamily="34" charset="0"/>
                </a:rPr>
                <a:t>after </a:t>
              </a:r>
              <a:r>
                <a:rPr lang="de-DE" sz="1400" dirty="0" err="1">
                  <a:latin typeface="Calibri" panose="020F0502020204030204" pitchFamily="34" charset="0"/>
                  <a:cs typeface="Calibri" panose="020F0502020204030204" pitchFamily="34" charset="0"/>
                </a:rPr>
                <a:t>extinguishing</a:t>
              </a:r>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(also: </a:t>
              </a:r>
              <a:r>
                <a:rPr lang="de-DE" sz="1400" dirty="0" err="1">
                  <a:latin typeface="Calibri" panose="020F0502020204030204" pitchFamily="34" charset="0"/>
                  <a:cs typeface="Calibri" panose="020F0502020204030204" pitchFamily="34" charset="0"/>
                </a:rPr>
                <a:t>immerse</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the</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battery</a:t>
              </a:r>
              <a:r>
                <a:rPr lang="de-DE" sz="1400" dirty="0">
                  <a:latin typeface="Calibri" panose="020F0502020204030204" pitchFamily="34" charset="0"/>
                  <a:cs typeface="Calibri" panose="020F0502020204030204" pitchFamily="34" charset="0"/>
                </a:rPr>
                <a:t> in </a:t>
              </a:r>
              <a:r>
                <a:rPr lang="de-DE" sz="1400" dirty="0" err="1">
                  <a:latin typeface="Calibri" panose="020F0502020204030204" pitchFamily="34" charset="0"/>
                  <a:cs typeface="Calibri" panose="020F0502020204030204" pitchFamily="34" charset="0"/>
                </a:rPr>
                <a:t>water</a:t>
              </a:r>
              <a:r>
                <a:rPr lang="de-DE" sz="1400" dirty="0">
                  <a:latin typeface="Calibri" panose="020F0502020204030204" pitchFamily="34" charset="0"/>
                  <a:cs typeface="Calibri" panose="020F0502020204030204" pitchFamily="34" charset="0"/>
                </a:rPr>
                <a:t>)</a:t>
              </a:r>
            </a:p>
          </p:txBody>
        </p:sp>
        <p:sp>
          <p:nvSpPr>
            <p:cNvPr id="21" name="Rechteck 20">
              <a:extLst>
                <a:ext uri="{FF2B5EF4-FFF2-40B4-BE49-F238E27FC236}">
                  <a16:creationId xmlns:a16="http://schemas.microsoft.com/office/drawing/2014/main" id="{9B2493EE-9470-4053-8D97-A48D41C375CD}"/>
                </a:ext>
              </a:extLst>
            </p:cNvPr>
            <p:cNvSpPr/>
            <p:nvPr/>
          </p:nvSpPr>
          <p:spPr>
            <a:xfrm>
              <a:off x="1494692" y="3161014"/>
              <a:ext cx="158262" cy="6548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CBCC1BED-BF02-41EF-8A0D-09482083A97D}"/>
                </a:ext>
              </a:extLst>
            </p:cNvPr>
            <p:cNvSpPr/>
            <p:nvPr/>
          </p:nvSpPr>
          <p:spPr>
            <a:xfrm>
              <a:off x="7370893" y="3161014"/>
              <a:ext cx="158262" cy="6548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 name="Rechteck 2">
            <a:extLst>
              <a:ext uri="{FF2B5EF4-FFF2-40B4-BE49-F238E27FC236}">
                <a16:creationId xmlns:a16="http://schemas.microsoft.com/office/drawing/2014/main" id="{FA255E04-6557-455C-8598-EEC8B91CF673}"/>
              </a:ext>
            </a:extLst>
          </p:cNvPr>
          <p:cNvSpPr/>
          <p:nvPr/>
        </p:nvSpPr>
        <p:spPr>
          <a:xfrm>
            <a:off x="496582" y="834223"/>
            <a:ext cx="1151906" cy="15660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65F7358F-7F3C-42F2-89D7-46667DB1C9C5}"/>
              </a:ext>
            </a:extLst>
          </p:cNvPr>
          <p:cNvSpPr txBox="1"/>
          <p:nvPr/>
        </p:nvSpPr>
        <p:spPr>
          <a:xfrm>
            <a:off x="548686" y="2488177"/>
            <a:ext cx="7547439" cy="400110"/>
          </a:xfrm>
          <a:prstGeom prst="rect">
            <a:avLst/>
          </a:prstGeom>
          <a:noFill/>
        </p:spPr>
        <p:txBody>
          <a:bodyPr wrap="square" rtlCol="0">
            <a:spAutoFit/>
          </a:bodyPr>
          <a:lstStyle/>
          <a:p>
            <a:r>
              <a:rPr lang="de-DE" sz="2000" b="1" dirty="0">
                <a:solidFill>
                  <a:schemeClr val="accent1">
                    <a:lumMod val="50000"/>
                  </a:schemeClr>
                </a:solidFill>
                <a:latin typeface="Calibri" panose="020F0502020204030204" pitchFamily="34" charset="0"/>
                <a:cs typeface="Calibri" panose="020F0502020204030204" pitchFamily="34" charset="0"/>
              </a:rPr>
              <a:t>1 </a:t>
            </a:r>
            <a:r>
              <a:rPr lang="en-US" sz="2000" b="1" dirty="0">
                <a:solidFill>
                  <a:schemeClr val="accent1">
                    <a:lumMod val="50000"/>
                  </a:schemeClr>
                </a:solidFill>
                <a:latin typeface="Calibri" panose="020F0502020204030204" pitchFamily="34" charset="0"/>
                <a:cs typeface="Calibri" panose="020F0502020204030204" pitchFamily="34" charset="0"/>
              </a:rPr>
              <a:t>Release of hydrogen at the beginning of the thermal runaway </a:t>
            </a:r>
            <a:endParaRPr lang="de-DE" sz="2000" b="1" dirty="0">
              <a:solidFill>
                <a:schemeClr val="accent1">
                  <a:lumMod val="50000"/>
                </a:schemeClr>
              </a:solidFill>
              <a:latin typeface="Calibri" panose="020F0502020204030204" pitchFamily="34" charset="0"/>
              <a:cs typeface="Calibri" panose="020F0502020204030204" pitchFamily="34" charset="0"/>
            </a:endParaRPr>
          </a:p>
        </p:txBody>
      </p:sp>
      <p:sp>
        <p:nvSpPr>
          <p:cNvPr id="16" name="Textfeld 15">
            <a:extLst>
              <a:ext uri="{FF2B5EF4-FFF2-40B4-BE49-F238E27FC236}">
                <a16:creationId xmlns:a16="http://schemas.microsoft.com/office/drawing/2014/main" id="{644E03DD-B1F3-447D-8DF6-D5276214EC5D}"/>
              </a:ext>
            </a:extLst>
          </p:cNvPr>
          <p:cNvSpPr txBox="1"/>
          <p:nvPr/>
        </p:nvSpPr>
        <p:spPr>
          <a:xfrm>
            <a:off x="430822" y="4855707"/>
            <a:ext cx="10630302" cy="1429622"/>
          </a:xfrm>
          <a:prstGeom prst="rect">
            <a:avLst/>
          </a:prstGeom>
          <a:noFill/>
          <a:ln>
            <a:solidFill>
              <a:schemeClr val="accent1"/>
            </a:solidFill>
          </a:ln>
        </p:spPr>
        <p:txBody>
          <a:bodyPr wrap="square" rtlCol="0">
            <a:spAutoFit/>
          </a:bodyPr>
          <a:lstStyle/>
          <a:p>
            <a:pPr>
              <a:lnSpc>
                <a:spcPct val="150000"/>
              </a:lnSpc>
            </a:pPr>
            <a:r>
              <a:rPr lang="en-US" sz="2000" dirty="0">
                <a:latin typeface="Calibri" panose="020F0502020204030204" pitchFamily="34" charset="0"/>
                <a:cs typeface="Calibri" panose="020F0502020204030204" pitchFamily="34" charset="0"/>
              </a:rPr>
              <a:t>Hydrogen is released in this phase from the cell. The risk of releasing large amounts of additional hydrogen by using water to cool during this phase is low. </a:t>
            </a:r>
          </a:p>
          <a:p>
            <a:pPr>
              <a:lnSpc>
                <a:spcPct val="150000"/>
              </a:lnSpc>
            </a:pPr>
            <a:r>
              <a:rPr lang="en-US" sz="2000" dirty="0">
                <a:solidFill>
                  <a:srgbClr val="FF0000"/>
                </a:solidFill>
                <a:latin typeface="Calibri" panose="020F0502020204030204" pitchFamily="34" charset="0"/>
                <a:cs typeface="Calibri" panose="020F0502020204030204" pitchFamily="34" charset="0"/>
              </a:rPr>
              <a:t>Problem rather: supplying an ignition source! </a:t>
            </a:r>
            <a:endParaRPr lang="de-DE" sz="2000" dirty="0">
              <a:solidFill>
                <a:srgbClr val="FF0000"/>
              </a:solidFill>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8AB1A337-1072-44BC-BEC1-D24B33A7624E}"/>
              </a:ext>
            </a:extLst>
          </p:cNvPr>
          <p:cNvSpPr>
            <a:spLocks noGrp="1"/>
          </p:cNvSpPr>
          <p:nvPr>
            <p:ph type="title"/>
          </p:nvPr>
        </p:nvSpPr>
        <p:spPr>
          <a:xfrm>
            <a:off x="336000" y="92481"/>
            <a:ext cx="11520000" cy="615949"/>
          </a:xfrm>
        </p:spPr>
        <p:txBody>
          <a:bodyPr/>
          <a:lstStyle/>
          <a:p>
            <a:r>
              <a:rPr lang="de-DE" dirty="0">
                <a:solidFill>
                  <a:schemeClr val="accent2"/>
                </a:solidFill>
                <a:latin typeface="Calibri" panose="020F0502020204030204" pitchFamily="34" charset="0"/>
                <a:cs typeface="Calibri" panose="020F0502020204030204" pitchFamily="34" charset="0"/>
              </a:rPr>
              <a:t>Release </a:t>
            </a:r>
            <a:r>
              <a:rPr lang="de-DE" dirty="0" err="1">
                <a:solidFill>
                  <a:schemeClr val="accent2"/>
                </a:solidFill>
                <a:latin typeface="Calibri" panose="020F0502020204030204" pitchFamily="34" charset="0"/>
                <a:cs typeface="Calibri" panose="020F0502020204030204" pitchFamily="34" charset="0"/>
              </a:rPr>
              <a:t>of</a:t>
            </a:r>
            <a:r>
              <a:rPr lang="de-DE" dirty="0">
                <a:solidFill>
                  <a:schemeClr val="accent2"/>
                </a:solidFill>
                <a:latin typeface="Calibri" panose="020F0502020204030204" pitchFamily="34" charset="0"/>
                <a:cs typeface="Calibri" panose="020F0502020204030204" pitchFamily="34" charset="0"/>
              </a:rPr>
              <a:t> Hydrogen</a:t>
            </a:r>
            <a:endParaRPr lang="de-DE" sz="2400" dirty="0">
              <a:solidFill>
                <a:schemeClr val="accent2"/>
              </a:solidFill>
              <a:latin typeface="Calibri" panose="020F0502020204030204" pitchFamily="34" charset="0"/>
              <a:cs typeface="Calibri" panose="020F0502020204030204" pitchFamily="34" charset="0"/>
            </a:endParaRPr>
          </a:p>
        </p:txBody>
      </p:sp>
      <p:sp>
        <p:nvSpPr>
          <p:cNvPr id="2" name="Textfeld 1">
            <a:extLst>
              <a:ext uri="{FF2B5EF4-FFF2-40B4-BE49-F238E27FC236}">
                <a16:creationId xmlns:a16="http://schemas.microsoft.com/office/drawing/2014/main" id="{6FC7D886-CCEB-43E0-B379-30E18FAC06BA}"/>
              </a:ext>
            </a:extLst>
          </p:cNvPr>
          <p:cNvSpPr txBox="1"/>
          <p:nvPr/>
        </p:nvSpPr>
        <p:spPr>
          <a:xfrm>
            <a:off x="7728438" y="1620170"/>
            <a:ext cx="3195234" cy="400110"/>
          </a:xfrm>
          <a:prstGeom prst="rect">
            <a:avLst/>
          </a:prstGeom>
          <a:noFill/>
        </p:spPr>
        <p:txBody>
          <a:bodyPr wrap="none" rtlCol="0">
            <a:spAutoFit/>
          </a:bodyPr>
          <a:lstStyle/>
          <a:p>
            <a:r>
              <a:rPr lang="de-DE" sz="2000" dirty="0">
                <a:solidFill>
                  <a:schemeClr val="accent2"/>
                </a:solidFill>
                <a:latin typeface="Calibri" panose="020F0502020204030204" pitchFamily="34" charset="0"/>
                <a:cs typeface="Calibri" panose="020F0502020204030204" pitchFamily="34" charset="0"/>
              </a:rPr>
              <a:t>Chance </a:t>
            </a:r>
            <a:r>
              <a:rPr lang="de-DE" sz="2000" dirty="0" err="1">
                <a:solidFill>
                  <a:schemeClr val="accent2"/>
                </a:solidFill>
                <a:latin typeface="Calibri" panose="020F0502020204030204" pitchFamily="34" charset="0"/>
                <a:cs typeface="Calibri" panose="020F0502020204030204" pitchFamily="34" charset="0"/>
              </a:rPr>
              <a:t>for</a:t>
            </a:r>
            <a:r>
              <a:rPr lang="de-DE" sz="2000" dirty="0">
                <a:solidFill>
                  <a:schemeClr val="accent2"/>
                </a:solidFill>
                <a:latin typeface="Calibri" panose="020F0502020204030204" pitchFamily="34" charset="0"/>
                <a:cs typeface="Calibri" panose="020F0502020204030204" pitchFamily="34" charset="0"/>
              </a:rPr>
              <a:t> </a:t>
            </a:r>
            <a:r>
              <a:rPr lang="de-DE" sz="2000" dirty="0" err="1">
                <a:solidFill>
                  <a:schemeClr val="accent2"/>
                </a:solidFill>
                <a:latin typeface="Calibri" panose="020F0502020204030204" pitchFamily="34" charset="0"/>
                <a:cs typeface="Calibri" panose="020F0502020204030204" pitchFamily="34" charset="0"/>
              </a:rPr>
              <a:t>early</a:t>
            </a:r>
            <a:r>
              <a:rPr lang="de-DE" sz="2000" dirty="0">
                <a:solidFill>
                  <a:schemeClr val="accent2"/>
                </a:solidFill>
                <a:latin typeface="Calibri" panose="020F0502020204030204" pitchFamily="34" charset="0"/>
                <a:cs typeface="Calibri" panose="020F0502020204030204" pitchFamily="34" charset="0"/>
              </a:rPr>
              <a:t> </a:t>
            </a:r>
            <a:r>
              <a:rPr lang="de-DE" sz="2000" dirty="0" err="1">
                <a:solidFill>
                  <a:schemeClr val="accent2"/>
                </a:solidFill>
                <a:latin typeface="Calibri" panose="020F0502020204030204" pitchFamily="34" charset="0"/>
                <a:cs typeface="Calibri" panose="020F0502020204030204" pitchFamily="34" charset="0"/>
              </a:rPr>
              <a:t>detection</a:t>
            </a:r>
            <a:r>
              <a:rPr lang="de-DE" sz="2000" dirty="0">
                <a:solidFill>
                  <a:schemeClr val="accent2"/>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60959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0235E65-443C-42EF-B3CD-C0EED9ECAE61}"/>
              </a:ext>
            </a:extLst>
          </p:cNvPr>
          <p:cNvSpPr txBox="1"/>
          <p:nvPr/>
        </p:nvSpPr>
        <p:spPr>
          <a:xfrm>
            <a:off x="3143250" y="6495372"/>
            <a:ext cx="6048002" cy="338554"/>
          </a:xfrm>
          <a:prstGeom prst="rect">
            <a:avLst/>
          </a:prstGeom>
          <a:noFill/>
        </p:spPr>
        <p:txBody>
          <a:bodyPr wrap="none" rtlCol="0">
            <a:spAutoFit/>
          </a:bodyPr>
          <a:lstStyle/>
          <a:p>
            <a:r>
              <a:rPr lang="de-DE" sz="1600" dirty="0">
                <a:solidFill>
                  <a:schemeClr val="bg1">
                    <a:lumMod val="95000"/>
                  </a:schemeClr>
                </a:solidFill>
                <a:latin typeface="Calibri" panose="020F0502020204030204" pitchFamily="34" charset="0"/>
                <a:cs typeface="Calibri" panose="020F0502020204030204" pitchFamily="34" charset="0"/>
              </a:rPr>
              <a:t>Dr. Dana Meißner, Institut für Sicherheitstechnik / Schiffssicherheit e.V.</a:t>
            </a:r>
          </a:p>
        </p:txBody>
      </p:sp>
      <p:pic>
        <p:nvPicPr>
          <p:cNvPr id="3" name="Grafik 2">
            <a:extLst>
              <a:ext uri="{FF2B5EF4-FFF2-40B4-BE49-F238E27FC236}">
                <a16:creationId xmlns:a16="http://schemas.microsoft.com/office/drawing/2014/main" id="{B62E3A9A-EAB5-4424-93AD-54E643F7AE3D}"/>
              </a:ext>
            </a:extLst>
          </p:cNvPr>
          <p:cNvPicPr>
            <a:picLocks noChangeAspect="1"/>
          </p:cNvPicPr>
          <p:nvPr/>
        </p:nvPicPr>
        <p:blipFill>
          <a:blip r:embed="rId2"/>
          <a:stretch>
            <a:fillRect/>
          </a:stretch>
        </p:blipFill>
        <p:spPr>
          <a:xfrm>
            <a:off x="491232" y="1746855"/>
            <a:ext cx="10398661" cy="1270424"/>
          </a:xfrm>
          <a:prstGeom prst="rect">
            <a:avLst/>
          </a:prstGeom>
        </p:spPr>
      </p:pic>
      <p:sp>
        <p:nvSpPr>
          <p:cNvPr id="4" name="Textfeld 3">
            <a:extLst>
              <a:ext uri="{FF2B5EF4-FFF2-40B4-BE49-F238E27FC236}">
                <a16:creationId xmlns:a16="http://schemas.microsoft.com/office/drawing/2014/main" id="{DA417482-3ACD-4661-A34E-693B22E1A4BB}"/>
              </a:ext>
            </a:extLst>
          </p:cNvPr>
          <p:cNvSpPr txBox="1"/>
          <p:nvPr/>
        </p:nvSpPr>
        <p:spPr>
          <a:xfrm>
            <a:off x="956293" y="5961939"/>
            <a:ext cx="7957038" cy="276999"/>
          </a:xfrm>
          <a:prstGeom prst="rect">
            <a:avLst/>
          </a:prstGeom>
          <a:noFill/>
        </p:spPr>
        <p:txBody>
          <a:bodyPr wrap="square" rtlCol="0">
            <a:spAutoFit/>
          </a:bodyPr>
          <a:lstStyle/>
          <a:p>
            <a:r>
              <a:rPr lang="en-US" sz="1200" dirty="0">
                <a:effectLst/>
                <a:latin typeface="Arial" panose="020B0604020202020204" pitchFamily="34" charset="0"/>
              </a:rPr>
              <a:t>N. E. </a:t>
            </a:r>
            <a:r>
              <a:rPr lang="en-US" sz="1200" dirty="0" err="1">
                <a:effectLst/>
                <a:latin typeface="Arial" panose="020B0604020202020204" pitchFamily="34" charset="0"/>
              </a:rPr>
              <a:t>Galushkin</a:t>
            </a:r>
            <a:r>
              <a:rPr lang="en-US" sz="1200" dirty="0">
                <a:effectLst/>
                <a:latin typeface="Arial" panose="020B0604020202020204" pitchFamily="34" charset="0"/>
              </a:rPr>
              <a:t> et al. Mechanism of Thermal Runaway in Lithium-Ion Cells 2018 J. </a:t>
            </a:r>
            <a:r>
              <a:rPr lang="en-US" sz="1200" dirty="0" err="1">
                <a:effectLst/>
                <a:latin typeface="Arial" panose="020B0604020202020204" pitchFamily="34" charset="0"/>
              </a:rPr>
              <a:t>Electrochem</a:t>
            </a:r>
            <a:r>
              <a:rPr lang="en-US" sz="1200" dirty="0">
                <a:effectLst/>
                <a:latin typeface="Arial" panose="020B0604020202020204" pitchFamily="34" charset="0"/>
              </a:rPr>
              <a:t>. Soc.165,A1303 </a:t>
            </a:r>
            <a:endParaRPr lang="de-DE" sz="1200" dirty="0"/>
          </a:p>
        </p:txBody>
      </p:sp>
      <p:sp>
        <p:nvSpPr>
          <p:cNvPr id="6" name="Textfeld 5">
            <a:extLst>
              <a:ext uri="{FF2B5EF4-FFF2-40B4-BE49-F238E27FC236}">
                <a16:creationId xmlns:a16="http://schemas.microsoft.com/office/drawing/2014/main" id="{B4F9004B-52B0-4B3C-A63D-366F43A7DCA9}"/>
              </a:ext>
            </a:extLst>
          </p:cNvPr>
          <p:cNvSpPr txBox="1"/>
          <p:nvPr/>
        </p:nvSpPr>
        <p:spPr>
          <a:xfrm>
            <a:off x="420894" y="710792"/>
            <a:ext cx="9890587" cy="967957"/>
          </a:xfrm>
          <a:prstGeom prst="rect">
            <a:avLst/>
          </a:prstGeom>
          <a:noFill/>
        </p:spPr>
        <p:txBody>
          <a:bodyPr wrap="square" rtlCol="0">
            <a:spAutoFit/>
          </a:bodyPr>
          <a:lstStyle/>
          <a:p>
            <a:pPr>
              <a:lnSpc>
                <a:spcPct val="150000"/>
              </a:lnSpc>
            </a:pPr>
            <a:r>
              <a:rPr lang="en-US" sz="2000" dirty="0">
                <a:latin typeface="Calibri" panose="020F0502020204030204" pitchFamily="34" charset="0"/>
                <a:cs typeface="Calibri" panose="020F0502020204030204" pitchFamily="34" charset="0"/>
              </a:rPr>
              <a:t>The higher the number of charging cycles, the greater the amount of hydrogen released. </a:t>
            </a:r>
          </a:p>
          <a:p>
            <a:pPr>
              <a:lnSpc>
                <a:spcPct val="150000"/>
              </a:lnSpc>
            </a:pPr>
            <a:r>
              <a:rPr lang="en-US" sz="2000" dirty="0">
                <a:latin typeface="Calibri" panose="020F0502020204030204" pitchFamily="34" charset="0"/>
                <a:cs typeface="Calibri" panose="020F0502020204030204" pitchFamily="34" charset="0"/>
              </a:rPr>
              <a:t>The amount released does not depend so much on the state of charge! </a:t>
            </a:r>
            <a:endParaRPr lang="de-DE" sz="2000" dirty="0">
              <a:latin typeface="Calibri" panose="020F0502020204030204" pitchFamily="34" charset="0"/>
              <a:cs typeface="Calibri" panose="020F0502020204030204" pitchFamily="34" charset="0"/>
            </a:endParaRPr>
          </a:p>
        </p:txBody>
      </p:sp>
      <p:sp>
        <p:nvSpPr>
          <p:cNvPr id="10" name="Titel 1">
            <a:extLst>
              <a:ext uri="{FF2B5EF4-FFF2-40B4-BE49-F238E27FC236}">
                <a16:creationId xmlns:a16="http://schemas.microsoft.com/office/drawing/2014/main" id="{70E1A80E-DFCE-48E3-A18E-337534EF102D}"/>
              </a:ext>
            </a:extLst>
          </p:cNvPr>
          <p:cNvSpPr>
            <a:spLocks noGrp="1"/>
          </p:cNvSpPr>
          <p:nvPr>
            <p:ph type="title"/>
          </p:nvPr>
        </p:nvSpPr>
        <p:spPr>
          <a:xfrm>
            <a:off x="336000" y="92481"/>
            <a:ext cx="11520000" cy="615949"/>
          </a:xfrm>
        </p:spPr>
        <p:txBody>
          <a:bodyPr/>
          <a:lstStyle/>
          <a:p>
            <a:r>
              <a:rPr lang="de-DE" dirty="0">
                <a:solidFill>
                  <a:schemeClr val="accent2"/>
                </a:solidFill>
                <a:latin typeface="Calibri" panose="020F0502020204030204" pitchFamily="34" charset="0"/>
                <a:cs typeface="Calibri" panose="020F0502020204030204" pitchFamily="34" charset="0"/>
              </a:rPr>
              <a:t>Release </a:t>
            </a:r>
            <a:r>
              <a:rPr lang="de-DE" dirty="0" err="1">
                <a:solidFill>
                  <a:schemeClr val="accent2"/>
                </a:solidFill>
                <a:latin typeface="Calibri" panose="020F0502020204030204" pitchFamily="34" charset="0"/>
                <a:cs typeface="Calibri" panose="020F0502020204030204" pitchFamily="34" charset="0"/>
              </a:rPr>
              <a:t>of</a:t>
            </a:r>
            <a:r>
              <a:rPr lang="de-DE" dirty="0">
                <a:solidFill>
                  <a:schemeClr val="accent2"/>
                </a:solidFill>
                <a:latin typeface="Calibri" panose="020F0502020204030204" pitchFamily="34" charset="0"/>
                <a:cs typeface="Calibri" panose="020F0502020204030204" pitchFamily="34" charset="0"/>
              </a:rPr>
              <a:t> Hydrogen</a:t>
            </a:r>
            <a:endParaRPr lang="de-DE" sz="2400" dirty="0">
              <a:solidFill>
                <a:schemeClr val="accent2"/>
              </a:solidFill>
              <a:latin typeface="Calibri" panose="020F0502020204030204" pitchFamily="34" charset="0"/>
              <a:cs typeface="Calibri" panose="020F0502020204030204" pitchFamily="34" charset="0"/>
            </a:endParaRPr>
          </a:p>
        </p:txBody>
      </p:sp>
      <p:sp>
        <p:nvSpPr>
          <p:cNvPr id="7" name="Textfeld 6">
            <a:extLst>
              <a:ext uri="{FF2B5EF4-FFF2-40B4-BE49-F238E27FC236}">
                <a16:creationId xmlns:a16="http://schemas.microsoft.com/office/drawing/2014/main" id="{E8ABCCE4-54D9-4FA5-BC56-548E7291A54A}"/>
              </a:ext>
            </a:extLst>
          </p:cNvPr>
          <p:cNvSpPr txBox="1"/>
          <p:nvPr/>
        </p:nvSpPr>
        <p:spPr>
          <a:xfrm>
            <a:off x="589085" y="3330190"/>
            <a:ext cx="10981592" cy="2126864"/>
          </a:xfrm>
          <a:prstGeom prst="rect">
            <a:avLst/>
          </a:prstGeom>
          <a:noFill/>
        </p:spPr>
        <p:txBody>
          <a:bodyPr wrap="square" rtlCol="0">
            <a:spAutoFit/>
          </a:bodyPr>
          <a:lstStyle/>
          <a:p>
            <a:pPr>
              <a:lnSpc>
                <a:spcPct val="150000"/>
              </a:lnSpc>
            </a:pPr>
            <a:r>
              <a:rPr lang="en-US" i="1" dirty="0">
                <a:latin typeface="Calibri" panose="020F0502020204030204" pitchFamily="34" charset="0"/>
                <a:cs typeface="Calibri" panose="020F0502020204030204" pitchFamily="34" charset="0"/>
              </a:rPr>
              <a:t>“The conducted experiments in ARC-calorimeter show that during cycling of lithium-ion cells …, there is accumulated hydrogen, which exists inside of graphite in atomic form. Upon cell heating up to a distinct temperature…the powerful exothermic reaction of recombination of atomic hydrogen … starts. An amount of energy released in this reaction is determined only by amount of accumulated hydrogen (i.e. by a number of charge/discharge cycles) and does not depend on SOC”</a:t>
            </a:r>
            <a:endParaRPr lang="de-DE"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8424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0235E65-443C-42EF-B3CD-C0EED9ECAE61}"/>
              </a:ext>
            </a:extLst>
          </p:cNvPr>
          <p:cNvSpPr txBox="1"/>
          <p:nvPr/>
        </p:nvSpPr>
        <p:spPr>
          <a:xfrm>
            <a:off x="3143250" y="6495372"/>
            <a:ext cx="6048002" cy="338554"/>
          </a:xfrm>
          <a:prstGeom prst="rect">
            <a:avLst/>
          </a:prstGeom>
          <a:noFill/>
        </p:spPr>
        <p:txBody>
          <a:bodyPr wrap="none" rtlCol="0">
            <a:spAutoFit/>
          </a:bodyPr>
          <a:lstStyle/>
          <a:p>
            <a:r>
              <a:rPr lang="de-DE" sz="1600" dirty="0">
                <a:solidFill>
                  <a:schemeClr val="bg1">
                    <a:lumMod val="95000"/>
                  </a:schemeClr>
                </a:solidFill>
                <a:latin typeface="Calibri" panose="020F0502020204030204" pitchFamily="34" charset="0"/>
                <a:cs typeface="Calibri" panose="020F0502020204030204" pitchFamily="34" charset="0"/>
              </a:rPr>
              <a:t>Dr. Dana Meißner, Institut für Sicherheitstechnik / Schiffssicherheit e.V.</a:t>
            </a:r>
          </a:p>
        </p:txBody>
      </p:sp>
      <p:sp>
        <p:nvSpPr>
          <p:cNvPr id="6" name="Textfeld 5">
            <a:extLst>
              <a:ext uri="{FF2B5EF4-FFF2-40B4-BE49-F238E27FC236}">
                <a16:creationId xmlns:a16="http://schemas.microsoft.com/office/drawing/2014/main" id="{09B05814-96ED-410C-B103-31E092617D00}"/>
              </a:ext>
            </a:extLst>
          </p:cNvPr>
          <p:cNvSpPr txBox="1"/>
          <p:nvPr/>
        </p:nvSpPr>
        <p:spPr>
          <a:xfrm>
            <a:off x="532850" y="3128989"/>
            <a:ext cx="10774058" cy="1429622"/>
          </a:xfrm>
          <a:prstGeom prst="rect">
            <a:avLst/>
          </a:prstGeom>
          <a:noFill/>
        </p:spPr>
        <p:txBody>
          <a:bodyPr wrap="square" rtlCol="0">
            <a:spAutoFit/>
          </a:bodyPr>
          <a:lstStyle/>
          <a:p>
            <a:pPr>
              <a:lnSpc>
                <a:spcPct val="150000"/>
              </a:lnSpc>
            </a:pPr>
            <a:r>
              <a:rPr lang="en-US" sz="2000" dirty="0">
                <a:latin typeface="Calibri" panose="020F0502020204030204" pitchFamily="34" charset="0"/>
                <a:cs typeface="Calibri" panose="020F0502020204030204" pitchFamily="34" charset="0"/>
              </a:rPr>
              <a:t>If the temperature continues to rise, the solid electrolyte interphase (SEI) or the separator is destroyed and an internal short circuit in the cell occurs. Various electrolysis and decomposition processes take place between the components of the cell, releasing hydrogen. </a:t>
            </a:r>
            <a:endParaRPr lang="de-DE" sz="2000" dirty="0">
              <a:effectLst/>
              <a:latin typeface="Calibri" panose="020F0502020204030204" pitchFamily="34" charset="0"/>
              <a:cs typeface="Calibri" panose="020F0502020204030204" pitchFamily="34" charset="0"/>
            </a:endParaRPr>
          </a:p>
        </p:txBody>
      </p:sp>
      <p:grpSp>
        <p:nvGrpSpPr>
          <p:cNvPr id="20" name="Gruppieren 19">
            <a:extLst>
              <a:ext uri="{FF2B5EF4-FFF2-40B4-BE49-F238E27FC236}">
                <a16:creationId xmlns:a16="http://schemas.microsoft.com/office/drawing/2014/main" id="{E03D18D8-3C4D-4FB6-A29A-D5827DC1C87B}"/>
              </a:ext>
            </a:extLst>
          </p:cNvPr>
          <p:cNvGrpSpPr/>
          <p:nvPr/>
        </p:nvGrpSpPr>
        <p:grpSpPr>
          <a:xfrm>
            <a:off x="430822" y="724639"/>
            <a:ext cx="5808790" cy="1571388"/>
            <a:chOff x="815670" y="1617657"/>
            <a:chExt cx="7944408" cy="2245158"/>
          </a:xfrm>
        </p:grpSpPr>
        <p:pic>
          <p:nvPicPr>
            <p:cNvPr id="25" name="Grafik 24">
              <a:extLst>
                <a:ext uri="{FF2B5EF4-FFF2-40B4-BE49-F238E27FC236}">
                  <a16:creationId xmlns:a16="http://schemas.microsoft.com/office/drawing/2014/main" id="{49F82228-BC14-49DB-B7D0-379482BD0512}"/>
                </a:ext>
              </a:extLst>
            </p:cNvPr>
            <p:cNvPicPr>
              <a:picLocks noChangeAspect="1"/>
            </p:cNvPicPr>
            <p:nvPr/>
          </p:nvPicPr>
          <p:blipFill>
            <a:blip r:embed="rId2"/>
            <a:stretch>
              <a:fillRect/>
            </a:stretch>
          </p:blipFill>
          <p:spPr>
            <a:xfrm>
              <a:off x="4593857" y="1617657"/>
              <a:ext cx="1892365" cy="1892365"/>
            </a:xfrm>
            <a:prstGeom prst="rect">
              <a:avLst/>
            </a:prstGeom>
          </p:spPr>
        </p:pic>
        <p:sp>
          <p:nvSpPr>
            <p:cNvPr id="26" name="Pfeil: nach rechts 25">
              <a:extLst>
                <a:ext uri="{FF2B5EF4-FFF2-40B4-BE49-F238E27FC236}">
                  <a16:creationId xmlns:a16="http://schemas.microsoft.com/office/drawing/2014/main" id="{EB59004F-9F81-4B02-9454-83B131DD1500}"/>
                </a:ext>
              </a:extLst>
            </p:cNvPr>
            <p:cNvSpPr/>
            <p:nvPr/>
          </p:nvSpPr>
          <p:spPr>
            <a:xfrm>
              <a:off x="815670" y="3196239"/>
              <a:ext cx="7616154" cy="518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014D412C-34D1-45E0-B8C0-2C68DED7E0F6}"/>
                </a:ext>
              </a:extLst>
            </p:cNvPr>
            <p:cNvSpPr txBox="1"/>
            <p:nvPr/>
          </p:nvSpPr>
          <p:spPr>
            <a:xfrm>
              <a:off x="905607" y="1901702"/>
              <a:ext cx="1468316" cy="1363203"/>
            </a:xfrm>
            <a:prstGeom prst="rect">
              <a:avLst/>
            </a:prstGeom>
            <a:noFill/>
          </p:spPr>
          <p:txBody>
            <a:bodyPr wrap="square" rtlCol="0">
              <a:spAutoFit/>
            </a:bodyPr>
            <a:lstStyle/>
            <a:p>
              <a:r>
                <a:rPr lang="de-DE" sz="1400" b="1" dirty="0">
                  <a:solidFill>
                    <a:schemeClr val="accent1">
                      <a:lumMod val="75000"/>
                    </a:schemeClr>
                  </a:solidFill>
                  <a:latin typeface="Calibri" panose="020F0502020204030204" pitchFamily="34" charset="0"/>
                  <a:cs typeface="Calibri" panose="020F0502020204030204" pitchFamily="34" charset="0"/>
                </a:rPr>
                <a:t>1</a:t>
              </a:r>
            </a:p>
            <a:p>
              <a:r>
                <a:rPr lang="de-DE" sz="1400" dirty="0" err="1">
                  <a:latin typeface="Calibri" panose="020F0502020204030204" pitchFamily="34" charset="0"/>
                  <a:cs typeface="Calibri" panose="020F0502020204030204" pitchFamily="34" charset="0"/>
                </a:rPr>
                <a:t>Beginning</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of</a:t>
              </a:r>
              <a:r>
                <a:rPr lang="de-DE" sz="1400" dirty="0">
                  <a:latin typeface="Calibri" panose="020F0502020204030204" pitchFamily="34" charset="0"/>
                  <a:cs typeface="Calibri" panose="020F0502020204030204" pitchFamily="34" charset="0"/>
                </a:rPr>
                <a:t>  thermal </a:t>
              </a:r>
              <a:r>
                <a:rPr lang="de-DE" sz="1400" dirty="0" err="1">
                  <a:latin typeface="Calibri" panose="020F0502020204030204" pitchFamily="34" charset="0"/>
                  <a:cs typeface="Calibri" panose="020F0502020204030204" pitchFamily="34" charset="0"/>
                </a:rPr>
                <a:t>runaway</a:t>
              </a:r>
              <a:endParaRPr lang="de-DE" sz="1400" dirty="0">
                <a:latin typeface="Calibri" panose="020F0502020204030204" pitchFamily="34" charset="0"/>
                <a:cs typeface="Calibri" panose="020F0502020204030204" pitchFamily="34" charset="0"/>
              </a:endParaRPr>
            </a:p>
          </p:txBody>
        </p:sp>
        <p:sp>
          <p:nvSpPr>
            <p:cNvPr id="28" name="Textfeld 27">
              <a:extLst>
                <a:ext uri="{FF2B5EF4-FFF2-40B4-BE49-F238E27FC236}">
                  <a16:creationId xmlns:a16="http://schemas.microsoft.com/office/drawing/2014/main" id="{A9A738DD-3EC3-4540-BB97-C1998E2E1CEF}"/>
                </a:ext>
              </a:extLst>
            </p:cNvPr>
            <p:cNvSpPr txBox="1"/>
            <p:nvPr/>
          </p:nvSpPr>
          <p:spPr>
            <a:xfrm>
              <a:off x="2869220" y="1908407"/>
              <a:ext cx="1468316" cy="1363203"/>
            </a:xfrm>
            <a:prstGeom prst="rect">
              <a:avLst/>
            </a:prstGeom>
            <a:noFill/>
          </p:spPr>
          <p:txBody>
            <a:bodyPr wrap="square" rtlCol="0">
              <a:spAutoFit/>
            </a:bodyPr>
            <a:lstStyle/>
            <a:p>
              <a:r>
                <a:rPr lang="de-DE" sz="1400" b="1" dirty="0">
                  <a:solidFill>
                    <a:schemeClr val="accent1">
                      <a:lumMod val="75000"/>
                    </a:schemeClr>
                  </a:solidFill>
                  <a:latin typeface="Calibri" panose="020F0502020204030204" pitchFamily="34" charset="0"/>
                  <a:cs typeface="Calibri" panose="020F0502020204030204" pitchFamily="34" charset="0"/>
                </a:rPr>
                <a:t>2</a:t>
              </a:r>
            </a:p>
            <a:p>
              <a:r>
                <a:rPr lang="de-DE" sz="1400" dirty="0" err="1">
                  <a:latin typeface="Calibri" panose="020F0502020204030204" pitchFamily="34" charset="0"/>
                  <a:cs typeface="Calibri" panose="020F0502020204030204" pitchFamily="34" charset="0"/>
                </a:rPr>
                <a:t>during</a:t>
              </a:r>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thermal </a:t>
              </a:r>
              <a:r>
                <a:rPr lang="de-DE" sz="1400" dirty="0" err="1">
                  <a:latin typeface="Calibri" panose="020F0502020204030204" pitchFamily="34" charset="0"/>
                  <a:cs typeface="Calibri" panose="020F0502020204030204" pitchFamily="34" charset="0"/>
                </a:rPr>
                <a:t>runaway</a:t>
              </a:r>
              <a:endParaRPr lang="de-DE" sz="1400" dirty="0">
                <a:latin typeface="Calibri" panose="020F0502020204030204" pitchFamily="34" charset="0"/>
                <a:cs typeface="Calibri" panose="020F0502020204030204" pitchFamily="34" charset="0"/>
              </a:endParaRPr>
            </a:p>
          </p:txBody>
        </p:sp>
        <p:sp>
          <p:nvSpPr>
            <p:cNvPr id="29" name="Rechteck 28">
              <a:extLst>
                <a:ext uri="{FF2B5EF4-FFF2-40B4-BE49-F238E27FC236}">
                  <a16:creationId xmlns:a16="http://schemas.microsoft.com/office/drawing/2014/main" id="{55FEF59E-989A-44CC-B959-AA3C05A75F46}"/>
                </a:ext>
              </a:extLst>
            </p:cNvPr>
            <p:cNvSpPr/>
            <p:nvPr/>
          </p:nvSpPr>
          <p:spPr>
            <a:xfrm>
              <a:off x="3458305" y="3207967"/>
              <a:ext cx="158262" cy="6548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a:extLst>
                <a:ext uri="{FF2B5EF4-FFF2-40B4-BE49-F238E27FC236}">
                  <a16:creationId xmlns:a16="http://schemas.microsoft.com/office/drawing/2014/main" id="{3EC58833-5E69-4F17-83A3-A7C867B56116}"/>
                </a:ext>
              </a:extLst>
            </p:cNvPr>
            <p:cNvSpPr txBox="1"/>
            <p:nvPr/>
          </p:nvSpPr>
          <p:spPr>
            <a:xfrm>
              <a:off x="6620609" y="1774228"/>
              <a:ext cx="2139469" cy="1363203"/>
            </a:xfrm>
            <a:prstGeom prst="rect">
              <a:avLst/>
            </a:prstGeom>
            <a:noFill/>
          </p:spPr>
          <p:txBody>
            <a:bodyPr wrap="square" rtlCol="0">
              <a:spAutoFit/>
            </a:bodyPr>
            <a:lstStyle/>
            <a:p>
              <a:r>
                <a:rPr lang="de-DE" sz="1400" b="1" dirty="0">
                  <a:solidFill>
                    <a:schemeClr val="accent1">
                      <a:lumMod val="75000"/>
                    </a:schemeClr>
                  </a:solidFill>
                  <a:latin typeface="Calibri" panose="020F0502020204030204" pitchFamily="34" charset="0"/>
                  <a:cs typeface="Calibri" panose="020F0502020204030204" pitchFamily="34" charset="0"/>
                </a:rPr>
                <a:t>3</a:t>
              </a:r>
            </a:p>
            <a:p>
              <a:r>
                <a:rPr lang="de-DE" sz="1400" dirty="0">
                  <a:latin typeface="Calibri" panose="020F0502020204030204" pitchFamily="34" charset="0"/>
                  <a:cs typeface="Calibri" panose="020F0502020204030204" pitchFamily="34" charset="0"/>
                </a:rPr>
                <a:t>after </a:t>
              </a:r>
              <a:r>
                <a:rPr lang="de-DE" sz="1400" dirty="0" err="1">
                  <a:latin typeface="Calibri" panose="020F0502020204030204" pitchFamily="34" charset="0"/>
                  <a:cs typeface="Calibri" panose="020F0502020204030204" pitchFamily="34" charset="0"/>
                </a:rPr>
                <a:t>extinguishing</a:t>
              </a:r>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(also: </a:t>
              </a:r>
              <a:r>
                <a:rPr lang="de-DE" sz="1400" dirty="0" err="1">
                  <a:latin typeface="Calibri" panose="020F0502020204030204" pitchFamily="34" charset="0"/>
                  <a:cs typeface="Calibri" panose="020F0502020204030204" pitchFamily="34" charset="0"/>
                </a:rPr>
                <a:t>immerse</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the</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battery</a:t>
              </a:r>
              <a:r>
                <a:rPr lang="de-DE" sz="1400" dirty="0">
                  <a:latin typeface="Calibri" panose="020F0502020204030204" pitchFamily="34" charset="0"/>
                  <a:cs typeface="Calibri" panose="020F0502020204030204" pitchFamily="34" charset="0"/>
                </a:rPr>
                <a:t> in </a:t>
              </a:r>
              <a:r>
                <a:rPr lang="de-DE" sz="1400" dirty="0" err="1">
                  <a:latin typeface="Calibri" panose="020F0502020204030204" pitchFamily="34" charset="0"/>
                  <a:cs typeface="Calibri" panose="020F0502020204030204" pitchFamily="34" charset="0"/>
                </a:rPr>
                <a:t>water</a:t>
              </a:r>
              <a:r>
                <a:rPr lang="de-DE" sz="1400" dirty="0">
                  <a:latin typeface="Calibri" panose="020F0502020204030204" pitchFamily="34" charset="0"/>
                  <a:cs typeface="Calibri" panose="020F0502020204030204" pitchFamily="34" charset="0"/>
                </a:rPr>
                <a:t>)</a:t>
              </a:r>
            </a:p>
          </p:txBody>
        </p:sp>
        <p:sp>
          <p:nvSpPr>
            <p:cNvPr id="21" name="Rechteck 20">
              <a:extLst>
                <a:ext uri="{FF2B5EF4-FFF2-40B4-BE49-F238E27FC236}">
                  <a16:creationId xmlns:a16="http://schemas.microsoft.com/office/drawing/2014/main" id="{9B2493EE-9470-4053-8D97-A48D41C375CD}"/>
                </a:ext>
              </a:extLst>
            </p:cNvPr>
            <p:cNvSpPr/>
            <p:nvPr/>
          </p:nvSpPr>
          <p:spPr>
            <a:xfrm>
              <a:off x="1494692" y="3161014"/>
              <a:ext cx="158262" cy="6548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CBCC1BED-BF02-41EF-8A0D-09482083A97D}"/>
                </a:ext>
              </a:extLst>
            </p:cNvPr>
            <p:cNvSpPr/>
            <p:nvPr/>
          </p:nvSpPr>
          <p:spPr>
            <a:xfrm>
              <a:off x="7370893" y="3161014"/>
              <a:ext cx="158262" cy="6548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 name="Rechteck 2">
            <a:extLst>
              <a:ext uri="{FF2B5EF4-FFF2-40B4-BE49-F238E27FC236}">
                <a16:creationId xmlns:a16="http://schemas.microsoft.com/office/drawing/2014/main" id="{FA255E04-6557-455C-8598-EEC8B91CF673}"/>
              </a:ext>
            </a:extLst>
          </p:cNvPr>
          <p:cNvSpPr/>
          <p:nvPr/>
        </p:nvSpPr>
        <p:spPr>
          <a:xfrm>
            <a:off x="1805818" y="861484"/>
            <a:ext cx="1151906" cy="15683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65F7358F-7F3C-42F2-89D7-46667DB1C9C5}"/>
              </a:ext>
            </a:extLst>
          </p:cNvPr>
          <p:cNvSpPr txBox="1"/>
          <p:nvPr/>
        </p:nvSpPr>
        <p:spPr>
          <a:xfrm>
            <a:off x="548686" y="2716780"/>
            <a:ext cx="7547439" cy="400110"/>
          </a:xfrm>
          <a:prstGeom prst="rect">
            <a:avLst/>
          </a:prstGeom>
          <a:noFill/>
        </p:spPr>
        <p:txBody>
          <a:bodyPr wrap="square" rtlCol="0">
            <a:spAutoFit/>
          </a:bodyPr>
          <a:lstStyle/>
          <a:p>
            <a:r>
              <a:rPr lang="de-DE" sz="2000" b="1" dirty="0">
                <a:solidFill>
                  <a:schemeClr val="accent1">
                    <a:lumMod val="75000"/>
                  </a:schemeClr>
                </a:solidFill>
                <a:latin typeface="Calibri" panose="020F0502020204030204" pitchFamily="34" charset="0"/>
                <a:cs typeface="Calibri" panose="020F0502020204030204" pitchFamily="34" charset="0"/>
              </a:rPr>
              <a:t>2 Release </a:t>
            </a:r>
            <a:r>
              <a:rPr lang="de-DE" sz="2000" b="1" dirty="0" err="1">
                <a:solidFill>
                  <a:schemeClr val="accent1">
                    <a:lumMod val="75000"/>
                  </a:schemeClr>
                </a:solidFill>
                <a:latin typeface="Calibri" panose="020F0502020204030204" pitchFamily="34" charset="0"/>
                <a:cs typeface="Calibri" panose="020F0502020204030204" pitchFamily="34" charset="0"/>
              </a:rPr>
              <a:t>of</a:t>
            </a:r>
            <a:r>
              <a:rPr lang="de-DE" sz="2000" b="1" dirty="0">
                <a:solidFill>
                  <a:schemeClr val="accent1">
                    <a:lumMod val="75000"/>
                  </a:schemeClr>
                </a:solidFill>
                <a:latin typeface="Calibri" panose="020F0502020204030204" pitchFamily="34" charset="0"/>
                <a:cs typeface="Calibri" panose="020F0502020204030204" pitchFamily="34" charset="0"/>
              </a:rPr>
              <a:t> hydrogen </a:t>
            </a:r>
            <a:r>
              <a:rPr lang="de-DE" sz="2000" b="1" dirty="0" err="1">
                <a:solidFill>
                  <a:schemeClr val="accent1">
                    <a:lumMod val="75000"/>
                  </a:schemeClr>
                </a:solidFill>
                <a:latin typeface="Calibri" panose="020F0502020204030204" pitchFamily="34" charset="0"/>
                <a:cs typeface="Calibri" panose="020F0502020204030204" pitchFamily="34" charset="0"/>
              </a:rPr>
              <a:t>during</a:t>
            </a:r>
            <a:r>
              <a:rPr lang="de-DE" sz="2000" b="1" dirty="0">
                <a:solidFill>
                  <a:schemeClr val="accent1">
                    <a:lumMod val="75000"/>
                  </a:schemeClr>
                </a:solidFill>
                <a:latin typeface="Calibri" panose="020F0502020204030204" pitchFamily="34" charset="0"/>
                <a:cs typeface="Calibri" panose="020F0502020204030204" pitchFamily="34" charset="0"/>
              </a:rPr>
              <a:t> thermal </a:t>
            </a:r>
            <a:r>
              <a:rPr lang="de-DE" sz="2000" b="1" dirty="0" err="1">
                <a:solidFill>
                  <a:schemeClr val="accent1">
                    <a:lumMod val="75000"/>
                  </a:schemeClr>
                </a:solidFill>
                <a:latin typeface="Calibri" panose="020F0502020204030204" pitchFamily="34" charset="0"/>
                <a:cs typeface="Calibri" panose="020F0502020204030204" pitchFamily="34" charset="0"/>
              </a:rPr>
              <a:t>runaway</a:t>
            </a:r>
            <a:endParaRPr lang="de-DE" sz="2000" b="1" dirty="0">
              <a:solidFill>
                <a:schemeClr val="accent1">
                  <a:lumMod val="75000"/>
                </a:schemeClr>
              </a:solidFill>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C3382D01-F7CA-40BD-9896-5F6E9AC5C4AF}"/>
              </a:ext>
            </a:extLst>
          </p:cNvPr>
          <p:cNvSpPr>
            <a:spLocks noGrp="1"/>
          </p:cNvSpPr>
          <p:nvPr>
            <p:ph type="title"/>
          </p:nvPr>
        </p:nvSpPr>
        <p:spPr>
          <a:xfrm>
            <a:off x="336000" y="92481"/>
            <a:ext cx="11520000" cy="615949"/>
          </a:xfrm>
        </p:spPr>
        <p:txBody>
          <a:bodyPr/>
          <a:lstStyle/>
          <a:p>
            <a:r>
              <a:rPr lang="de-DE" dirty="0">
                <a:solidFill>
                  <a:schemeClr val="accent2"/>
                </a:solidFill>
                <a:latin typeface="Calibri" panose="020F0502020204030204" pitchFamily="34" charset="0"/>
                <a:cs typeface="Calibri" panose="020F0502020204030204" pitchFamily="34" charset="0"/>
              </a:rPr>
              <a:t>Release </a:t>
            </a:r>
            <a:r>
              <a:rPr lang="de-DE" dirty="0" err="1">
                <a:solidFill>
                  <a:schemeClr val="accent2"/>
                </a:solidFill>
                <a:latin typeface="Calibri" panose="020F0502020204030204" pitchFamily="34" charset="0"/>
                <a:cs typeface="Calibri" panose="020F0502020204030204" pitchFamily="34" charset="0"/>
              </a:rPr>
              <a:t>of</a:t>
            </a:r>
            <a:r>
              <a:rPr lang="de-DE" dirty="0">
                <a:solidFill>
                  <a:schemeClr val="accent2"/>
                </a:solidFill>
                <a:latin typeface="Calibri" panose="020F0502020204030204" pitchFamily="34" charset="0"/>
                <a:cs typeface="Calibri" panose="020F0502020204030204" pitchFamily="34" charset="0"/>
              </a:rPr>
              <a:t> Hydrogen</a:t>
            </a:r>
            <a:endParaRPr lang="de-DE" sz="2400" dirty="0">
              <a:solidFill>
                <a:schemeClr val="accent2"/>
              </a:solidFill>
              <a:latin typeface="Calibri" panose="020F0502020204030204" pitchFamily="34" charset="0"/>
              <a:cs typeface="Calibri" panose="020F0502020204030204" pitchFamily="34" charset="0"/>
            </a:endParaRPr>
          </a:p>
        </p:txBody>
      </p:sp>
      <p:sp>
        <p:nvSpPr>
          <p:cNvPr id="17" name="Textfeld 16">
            <a:extLst>
              <a:ext uri="{FF2B5EF4-FFF2-40B4-BE49-F238E27FC236}">
                <a16:creationId xmlns:a16="http://schemas.microsoft.com/office/drawing/2014/main" id="{D5A7C638-E70B-4BD1-BF0E-1CDABC71504F}"/>
              </a:ext>
            </a:extLst>
          </p:cNvPr>
          <p:cNvSpPr txBox="1"/>
          <p:nvPr/>
        </p:nvSpPr>
        <p:spPr>
          <a:xfrm>
            <a:off x="457198" y="4820539"/>
            <a:ext cx="10630302" cy="1429622"/>
          </a:xfrm>
          <a:prstGeom prst="rect">
            <a:avLst/>
          </a:prstGeom>
          <a:noFill/>
          <a:ln>
            <a:solidFill>
              <a:schemeClr val="accent1"/>
            </a:solidFill>
          </a:ln>
        </p:spPr>
        <p:txBody>
          <a:bodyPr wrap="square" rtlCol="0">
            <a:spAutoFit/>
          </a:bodyPr>
          <a:lstStyle/>
          <a:p>
            <a:pPr>
              <a:lnSpc>
                <a:spcPct val="150000"/>
              </a:lnSpc>
            </a:pPr>
            <a:r>
              <a:rPr lang="en-US" sz="2000" dirty="0">
                <a:latin typeface="Calibri" panose="020F0502020204030204" pitchFamily="34" charset="0"/>
                <a:cs typeface="Calibri" panose="020F0502020204030204" pitchFamily="34" charset="0"/>
              </a:rPr>
              <a:t>Hydrogen is released in this phase from the cell. The risk of releasing large amounts of additional hydrogen by using water to cool during this phase is low. </a:t>
            </a:r>
          </a:p>
          <a:p>
            <a:pPr>
              <a:lnSpc>
                <a:spcPct val="150000"/>
              </a:lnSpc>
            </a:pPr>
            <a:r>
              <a:rPr lang="en-US" sz="2000" dirty="0">
                <a:solidFill>
                  <a:srgbClr val="FF0000"/>
                </a:solidFill>
                <a:latin typeface="Calibri" panose="020F0502020204030204" pitchFamily="34" charset="0"/>
                <a:cs typeface="Calibri" panose="020F0502020204030204" pitchFamily="34" charset="0"/>
              </a:rPr>
              <a:t>Problem rather: supplying an ignition source! </a:t>
            </a:r>
            <a:endParaRPr lang="de-DE" sz="20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232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0235E65-443C-42EF-B3CD-C0EED9ECAE61}"/>
              </a:ext>
            </a:extLst>
          </p:cNvPr>
          <p:cNvSpPr txBox="1"/>
          <p:nvPr/>
        </p:nvSpPr>
        <p:spPr>
          <a:xfrm>
            <a:off x="3143250" y="6495372"/>
            <a:ext cx="6048002" cy="338554"/>
          </a:xfrm>
          <a:prstGeom prst="rect">
            <a:avLst/>
          </a:prstGeom>
          <a:noFill/>
        </p:spPr>
        <p:txBody>
          <a:bodyPr wrap="none" rtlCol="0">
            <a:spAutoFit/>
          </a:bodyPr>
          <a:lstStyle/>
          <a:p>
            <a:r>
              <a:rPr lang="de-DE" sz="1600" dirty="0">
                <a:solidFill>
                  <a:schemeClr val="bg1">
                    <a:lumMod val="95000"/>
                  </a:schemeClr>
                </a:solidFill>
                <a:latin typeface="Calibri" panose="020F0502020204030204" pitchFamily="34" charset="0"/>
                <a:cs typeface="Calibri" panose="020F0502020204030204" pitchFamily="34" charset="0"/>
              </a:rPr>
              <a:t>Dr. Dana Meißner, Institut für Sicherheitstechnik / Schiffssicherheit e.V.</a:t>
            </a:r>
          </a:p>
        </p:txBody>
      </p:sp>
      <p:sp>
        <p:nvSpPr>
          <p:cNvPr id="6" name="Textfeld 5">
            <a:extLst>
              <a:ext uri="{FF2B5EF4-FFF2-40B4-BE49-F238E27FC236}">
                <a16:creationId xmlns:a16="http://schemas.microsoft.com/office/drawing/2014/main" id="{09B05814-96ED-410C-B103-31E092617D00}"/>
              </a:ext>
            </a:extLst>
          </p:cNvPr>
          <p:cNvSpPr txBox="1"/>
          <p:nvPr/>
        </p:nvSpPr>
        <p:spPr>
          <a:xfrm>
            <a:off x="527537" y="3370250"/>
            <a:ext cx="10330319" cy="967957"/>
          </a:xfrm>
          <a:prstGeom prst="rect">
            <a:avLst/>
          </a:prstGeom>
          <a:noFill/>
        </p:spPr>
        <p:txBody>
          <a:bodyPr wrap="square" rtlCol="0">
            <a:spAutoFit/>
          </a:bodyPr>
          <a:lstStyle/>
          <a:p>
            <a:pPr>
              <a:lnSpc>
                <a:spcPct val="150000"/>
              </a:lnSpc>
            </a:pPr>
            <a:r>
              <a:rPr lang="en-US" sz="2000" dirty="0">
                <a:latin typeface="Calibri" panose="020F0502020204030204" pitchFamily="34" charset="0"/>
                <a:cs typeface="Calibri" panose="020F0502020204030204" pitchFamily="34" charset="0"/>
              </a:rPr>
              <a:t>As soon as the gases released from the battery (H</a:t>
            </a:r>
            <a:r>
              <a:rPr lang="en-US" sz="2000" baseline="-25000" dirty="0">
                <a:latin typeface="Calibri" panose="020F0502020204030204" pitchFamily="34" charset="0"/>
                <a:cs typeface="Calibri" panose="020F0502020204030204" pitchFamily="34" charset="0"/>
              </a:rPr>
              <a:t>2</a:t>
            </a:r>
            <a:r>
              <a:rPr lang="en-US" sz="2000" dirty="0">
                <a:latin typeface="Calibri" panose="020F0502020204030204" pitchFamily="34" charset="0"/>
                <a:cs typeface="Calibri" panose="020F0502020204030204" pitchFamily="34" charset="0"/>
              </a:rPr>
              <a:t>, CO,...) have ignited, they burn to the respective oxidation products. Hydrogen burns to form water. </a:t>
            </a:r>
            <a:endParaRPr lang="de-DE" sz="2000" dirty="0">
              <a:latin typeface="Calibri" panose="020F0502020204030204" pitchFamily="34" charset="0"/>
              <a:cs typeface="Calibri" panose="020F0502020204030204" pitchFamily="34" charset="0"/>
            </a:endParaRPr>
          </a:p>
        </p:txBody>
      </p:sp>
      <p:grpSp>
        <p:nvGrpSpPr>
          <p:cNvPr id="20" name="Gruppieren 19">
            <a:extLst>
              <a:ext uri="{FF2B5EF4-FFF2-40B4-BE49-F238E27FC236}">
                <a16:creationId xmlns:a16="http://schemas.microsoft.com/office/drawing/2014/main" id="{E03D18D8-3C4D-4FB6-A29A-D5827DC1C87B}"/>
              </a:ext>
            </a:extLst>
          </p:cNvPr>
          <p:cNvGrpSpPr/>
          <p:nvPr/>
        </p:nvGrpSpPr>
        <p:grpSpPr>
          <a:xfrm>
            <a:off x="430822" y="724639"/>
            <a:ext cx="5808790" cy="1571388"/>
            <a:chOff x="815670" y="1617657"/>
            <a:chExt cx="7944408" cy="2245158"/>
          </a:xfrm>
        </p:grpSpPr>
        <p:pic>
          <p:nvPicPr>
            <p:cNvPr id="25" name="Grafik 24">
              <a:extLst>
                <a:ext uri="{FF2B5EF4-FFF2-40B4-BE49-F238E27FC236}">
                  <a16:creationId xmlns:a16="http://schemas.microsoft.com/office/drawing/2014/main" id="{49F82228-BC14-49DB-B7D0-379482BD0512}"/>
                </a:ext>
              </a:extLst>
            </p:cNvPr>
            <p:cNvPicPr>
              <a:picLocks noChangeAspect="1"/>
            </p:cNvPicPr>
            <p:nvPr/>
          </p:nvPicPr>
          <p:blipFill>
            <a:blip r:embed="rId2"/>
            <a:stretch>
              <a:fillRect/>
            </a:stretch>
          </p:blipFill>
          <p:spPr>
            <a:xfrm>
              <a:off x="4593857" y="1617657"/>
              <a:ext cx="1892365" cy="1892365"/>
            </a:xfrm>
            <a:prstGeom prst="rect">
              <a:avLst/>
            </a:prstGeom>
          </p:spPr>
        </p:pic>
        <p:sp>
          <p:nvSpPr>
            <p:cNvPr id="26" name="Pfeil: nach rechts 25">
              <a:extLst>
                <a:ext uri="{FF2B5EF4-FFF2-40B4-BE49-F238E27FC236}">
                  <a16:creationId xmlns:a16="http://schemas.microsoft.com/office/drawing/2014/main" id="{EB59004F-9F81-4B02-9454-83B131DD1500}"/>
                </a:ext>
              </a:extLst>
            </p:cNvPr>
            <p:cNvSpPr/>
            <p:nvPr/>
          </p:nvSpPr>
          <p:spPr>
            <a:xfrm>
              <a:off x="815670" y="3196239"/>
              <a:ext cx="7616154" cy="518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014D412C-34D1-45E0-B8C0-2C68DED7E0F6}"/>
                </a:ext>
              </a:extLst>
            </p:cNvPr>
            <p:cNvSpPr txBox="1"/>
            <p:nvPr/>
          </p:nvSpPr>
          <p:spPr>
            <a:xfrm>
              <a:off x="905607" y="1889140"/>
              <a:ext cx="1468316" cy="1363203"/>
            </a:xfrm>
            <a:prstGeom prst="rect">
              <a:avLst/>
            </a:prstGeom>
            <a:noFill/>
          </p:spPr>
          <p:txBody>
            <a:bodyPr wrap="square" rtlCol="0">
              <a:spAutoFit/>
            </a:bodyPr>
            <a:lstStyle/>
            <a:p>
              <a:r>
                <a:rPr lang="de-DE" sz="1400" b="1" dirty="0">
                  <a:solidFill>
                    <a:schemeClr val="accent1">
                      <a:lumMod val="75000"/>
                    </a:schemeClr>
                  </a:solidFill>
                  <a:latin typeface="Calibri" panose="020F0502020204030204" pitchFamily="34" charset="0"/>
                  <a:cs typeface="Calibri" panose="020F0502020204030204" pitchFamily="34" charset="0"/>
                </a:rPr>
                <a:t>1</a:t>
              </a:r>
            </a:p>
            <a:p>
              <a:r>
                <a:rPr lang="de-DE" sz="1400" dirty="0" err="1">
                  <a:latin typeface="Calibri" panose="020F0502020204030204" pitchFamily="34" charset="0"/>
                  <a:cs typeface="Calibri" panose="020F0502020204030204" pitchFamily="34" charset="0"/>
                </a:rPr>
                <a:t>beginning</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of</a:t>
              </a:r>
              <a:r>
                <a:rPr lang="de-DE" sz="1400" dirty="0">
                  <a:latin typeface="Calibri" panose="020F0502020204030204" pitchFamily="34" charset="0"/>
                  <a:cs typeface="Calibri" panose="020F0502020204030204" pitchFamily="34" charset="0"/>
                </a:rPr>
                <a:t> thermal </a:t>
              </a:r>
              <a:r>
                <a:rPr lang="de-DE" sz="1400" dirty="0" err="1">
                  <a:latin typeface="Calibri" panose="020F0502020204030204" pitchFamily="34" charset="0"/>
                  <a:cs typeface="Calibri" panose="020F0502020204030204" pitchFamily="34" charset="0"/>
                </a:rPr>
                <a:t>runaway</a:t>
              </a:r>
              <a:endParaRPr lang="de-DE" sz="1400" dirty="0">
                <a:latin typeface="Calibri" panose="020F0502020204030204" pitchFamily="34" charset="0"/>
                <a:cs typeface="Calibri" panose="020F0502020204030204" pitchFamily="34" charset="0"/>
              </a:endParaRPr>
            </a:p>
          </p:txBody>
        </p:sp>
        <p:sp>
          <p:nvSpPr>
            <p:cNvPr id="28" name="Textfeld 27">
              <a:extLst>
                <a:ext uri="{FF2B5EF4-FFF2-40B4-BE49-F238E27FC236}">
                  <a16:creationId xmlns:a16="http://schemas.microsoft.com/office/drawing/2014/main" id="{A9A738DD-3EC3-4540-BB97-C1998E2E1CEF}"/>
                </a:ext>
              </a:extLst>
            </p:cNvPr>
            <p:cNvSpPr txBox="1"/>
            <p:nvPr/>
          </p:nvSpPr>
          <p:spPr>
            <a:xfrm>
              <a:off x="2869220" y="1908407"/>
              <a:ext cx="1468316" cy="1363203"/>
            </a:xfrm>
            <a:prstGeom prst="rect">
              <a:avLst/>
            </a:prstGeom>
            <a:noFill/>
          </p:spPr>
          <p:txBody>
            <a:bodyPr wrap="square" rtlCol="0">
              <a:spAutoFit/>
            </a:bodyPr>
            <a:lstStyle/>
            <a:p>
              <a:r>
                <a:rPr lang="de-DE" sz="1400" b="1" dirty="0">
                  <a:solidFill>
                    <a:schemeClr val="accent1">
                      <a:lumMod val="75000"/>
                    </a:schemeClr>
                  </a:solidFill>
                  <a:latin typeface="Calibri" panose="020F0502020204030204" pitchFamily="34" charset="0"/>
                  <a:cs typeface="Calibri" panose="020F0502020204030204" pitchFamily="34" charset="0"/>
                </a:rPr>
                <a:t>2</a:t>
              </a:r>
            </a:p>
            <a:p>
              <a:r>
                <a:rPr lang="de-DE" sz="1400" dirty="0" err="1">
                  <a:latin typeface="Calibri" panose="020F0502020204030204" pitchFamily="34" charset="0"/>
                  <a:cs typeface="Calibri" panose="020F0502020204030204" pitchFamily="34" charset="0"/>
                </a:rPr>
                <a:t>during</a:t>
              </a:r>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thermal </a:t>
              </a:r>
              <a:r>
                <a:rPr lang="de-DE" sz="1400" dirty="0" err="1">
                  <a:latin typeface="Calibri" panose="020F0502020204030204" pitchFamily="34" charset="0"/>
                  <a:cs typeface="Calibri" panose="020F0502020204030204" pitchFamily="34" charset="0"/>
                </a:rPr>
                <a:t>runaway</a:t>
              </a:r>
              <a:endParaRPr lang="de-DE" sz="1400" dirty="0">
                <a:latin typeface="Calibri" panose="020F0502020204030204" pitchFamily="34" charset="0"/>
                <a:cs typeface="Calibri" panose="020F0502020204030204" pitchFamily="34" charset="0"/>
              </a:endParaRPr>
            </a:p>
          </p:txBody>
        </p:sp>
        <p:sp>
          <p:nvSpPr>
            <p:cNvPr id="29" name="Rechteck 28">
              <a:extLst>
                <a:ext uri="{FF2B5EF4-FFF2-40B4-BE49-F238E27FC236}">
                  <a16:creationId xmlns:a16="http://schemas.microsoft.com/office/drawing/2014/main" id="{55FEF59E-989A-44CC-B959-AA3C05A75F46}"/>
                </a:ext>
              </a:extLst>
            </p:cNvPr>
            <p:cNvSpPr/>
            <p:nvPr/>
          </p:nvSpPr>
          <p:spPr>
            <a:xfrm>
              <a:off x="3458305" y="3207967"/>
              <a:ext cx="158262" cy="6548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a:extLst>
                <a:ext uri="{FF2B5EF4-FFF2-40B4-BE49-F238E27FC236}">
                  <a16:creationId xmlns:a16="http://schemas.microsoft.com/office/drawing/2014/main" id="{3EC58833-5E69-4F17-83A3-A7C867B56116}"/>
                </a:ext>
              </a:extLst>
            </p:cNvPr>
            <p:cNvSpPr txBox="1"/>
            <p:nvPr/>
          </p:nvSpPr>
          <p:spPr>
            <a:xfrm>
              <a:off x="6620609" y="1774228"/>
              <a:ext cx="2139469" cy="1363203"/>
            </a:xfrm>
            <a:prstGeom prst="rect">
              <a:avLst/>
            </a:prstGeom>
            <a:noFill/>
          </p:spPr>
          <p:txBody>
            <a:bodyPr wrap="square" rtlCol="0">
              <a:spAutoFit/>
            </a:bodyPr>
            <a:lstStyle/>
            <a:p>
              <a:r>
                <a:rPr lang="de-DE" sz="1400" b="1" dirty="0">
                  <a:solidFill>
                    <a:schemeClr val="accent1">
                      <a:lumMod val="75000"/>
                    </a:schemeClr>
                  </a:solidFill>
                  <a:latin typeface="Calibri" panose="020F0502020204030204" pitchFamily="34" charset="0"/>
                  <a:cs typeface="Calibri" panose="020F0502020204030204" pitchFamily="34" charset="0"/>
                </a:rPr>
                <a:t>3</a:t>
              </a:r>
            </a:p>
            <a:p>
              <a:r>
                <a:rPr lang="de-DE" sz="1400" dirty="0">
                  <a:latin typeface="Calibri" panose="020F0502020204030204" pitchFamily="34" charset="0"/>
                  <a:cs typeface="Calibri" panose="020F0502020204030204" pitchFamily="34" charset="0"/>
                </a:rPr>
                <a:t>after </a:t>
              </a:r>
              <a:r>
                <a:rPr lang="de-DE" sz="1400" dirty="0" err="1">
                  <a:latin typeface="Calibri" panose="020F0502020204030204" pitchFamily="34" charset="0"/>
                  <a:cs typeface="Calibri" panose="020F0502020204030204" pitchFamily="34" charset="0"/>
                </a:rPr>
                <a:t>extinguishing</a:t>
              </a:r>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(also: </a:t>
              </a:r>
              <a:r>
                <a:rPr lang="de-DE" sz="1400" dirty="0" err="1">
                  <a:latin typeface="Calibri" panose="020F0502020204030204" pitchFamily="34" charset="0"/>
                  <a:cs typeface="Calibri" panose="020F0502020204030204" pitchFamily="34" charset="0"/>
                </a:rPr>
                <a:t>immerse</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the</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battery</a:t>
              </a:r>
              <a:r>
                <a:rPr lang="de-DE" sz="1400" dirty="0">
                  <a:latin typeface="Calibri" panose="020F0502020204030204" pitchFamily="34" charset="0"/>
                  <a:cs typeface="Calibri" panose="020F0502020204030204" pitchFamily="34" charset="0"/>
                </a:rPr>
                <a:t> in </a:t>
              </a:r>
              <a:r>
                <a:rPr lang="de-DE" sz="1400" dirty="0" err="1">
                  <a:latin typeface="Calibri" panose="020F0502020204030204" pitchFamily="34" charset="0"/>
                  <a:cs typeface="Calibri" panose="020F0502020204030204" pitchFamily="34" charset="0"/>
                </a:rPr>
                <a:t>water</a:t>
              </a:r>
              <a:r>
                <a:rPr lang="de-DE" sz="1400" dirty="0">
                  <a:latin typeface="Calibri" panose="020F0502020204030204" pitchFamily="34" charset="0"/>
                  <a:cs typeface="Calibri" panose="020F0502020204030204" pitchFamily="34" charset="0"/>
                </a:rPr>
                <a:t>)</a:t>
              </a:r>
            </a:p>
          </p:txBody>
        </p:sp>
        <p:sp>
          <p:nvSpPr>
            <p:cNvPr id="21" name="Rechteck 20">
              <a:extLst>
                <a:ext uri="{FF2B5EF4-FFF2-40B4-BE49-F238E27FC236}">
                  <a16:creationId xmlns:a16="http://schemas.microsoft.com/office/drawing/2014/main" id="{9B2493EE-9470-4053-8D97-A48D41C375CD}"/>
                </a:ext>
              </a:extLst>
            </p:cNvPr>
            <p:cNvSpPr/>
            <p:nvPr/>
          </p:nvSpPr>
          <p:spPr>
            <a:xfrm>
              <a:off x="1494692" y="3161014"/>
              <a:ext cx="158262" cy="6548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CBCC1BED-BF02-41EF-8A0D-09482083A97D}"/>
                </a:ext>
              </a:extLst>
            </p:cNvPr>
            <p:cNvSpPr/>
            <p:nvPr/>
          </p:nvSpPr>
          <p:spPr>
            <a:xfrm>
              <a:off x="7370893" y="3161014"/>
              <a:ext cx="158262" cy="6548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 name="Rechteck 2">
            <a:extLst>
              <a:ext uri="{FF2B5EF4-FFF2-40B4-BE49-F238E27FC236}">
                <a16:creationId xmlns:a16="http://schemas.microsoft.com/office/drawing/2014/main" id="{FA255E04-6557-455C-8598-EEC8B91CF673}"/>
              </a:ext>
            </a:extLst>
          </p:cNvPr>
          <p:cNvSpPr/>
          <p:nvPr/>
        </p:nvSpPr>
        <p:spPr>
          <a:xfrm>
            <a:off x="3335677" y="861484"/>
            <a:ext cx="1151906" cy="15124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65F7358F-7F3C-42F2-89D7-46667DB1C9C5}"/>
              </a:ext>
            </a:extLst>
          </p:cNvPr>
          <p:cNvSpPr txBox="1"/>
          <p:nvPr/>
        </p:nvSpPr>
        <p:spPr>
          <a:xfrm>
            <a:off x="548686" y="2707973"/>
            <a:ext cx="7547439" cy="400110"/>
          </a:xfrm>
          <a:prstGeom prst="rect">
            <a:avLst/>
          </a:prstGeom>
          <a:noFill/>
        </p:spPr>
        <p:txBody>
          <a:bodyPr wrap="square" rtlCol="0">
            <a:spAutoFit/>
          </a:bodyPr>
          <a:lstStyle/>
          <a:p>
            <a:r>
              <a:rPr lang="de-DE" sz="2000" b="1" dirty="0" err="1">
                <a:solidFill>
                  <a:schemeClr val="accent1">
                    <a:lumMod val="75000"/>
                  </a:schemeClr>
                </a:solidFill>
                <a:latin typeface="Calibri" panose="020F0502020204030204" pitchFamily="34" charset="0"/>
                <a:cs typeface="Calibri" panose="020F0502020204030204" pitchFamily="34" charset="0"/>
              </a:rPr>
              <a:t>Fire</a:t>
            </a:r>
            <a:endParaRPr lang="de-DE" sz="2000" b="1" dirty="0">
              <a:solidFill>
                <a:schemeClr val="accent1">
                  <a:lumMod val="75000"/>
                </a:schemeClr>
              </a:solidFill>
              <a:latin typeface="Calibri" panose="020F0502020204030204" pitchFamily="34" charset="0"/>
              <a:cs typeface="Calibri" panose="020F0502020204030204" pitchFamily="34" charset="0"/>
            </a:endParaRPr>
          </a:p>
        </p:txBody>
      </p:sp>
      <p:sp>
        <p:nvSpPr>
          <p:cNvPr id="2" name="Textfeld 1">
            <a:extLst>
              <a:ext uri="{FF2B5EF4-FFF2-40B4-BE49-F238E27FC236}">
                <a16:creationId xmlns:a16="http://schemas.microsoft.com/office/drawing/2014/main" id="{A45DF8D1-B6AE-41E2-B65D-2F86AFA10F20}"/>
              </a:ext>
            </a:extLst>
          </p:cNvPr>
          <p:cNvSpPr txBox="1"/>
          <p:nvPr/>
        </p:nvSpPr>
        <p:spPr>
          <a:xfrm>
            <a:off x="527537" y="4579596"/>
            <a:ext cx="10309170" cy="967957"/>
          </a:xfrm>
          <a:prstGeom prst="rect">
            <a:avLst/>
          </a:prstGeom>
          <a:noFill/>
          <a:ln>
            <a:solidFill>
              <a:schemeClr val="accent1"/>
            </a:solidFill>
          </a:ln>
        </p:spPr>
        <p:txBody>
          <a:bodyPr wrap="square" rtlCol="0">
            <a:spAutoFit/>
          </a:bodyPr>
          <a:lstStyle/>
          <a:p>
            <a:pPr>
              <a:lnSpc>
                <a:spcPct val="150000"/>
              </a:lnSpc>
            </a:pPr>
            <a:r>
              <a:rPr lang="en-US" sz="2000" dirty="0">
                <a:latin typeface="Calibri" panose="020F0502020204030204" pitchFamily="34" charset="0"/>
                <a:cs typeface="Calibri" panose="020F0502020204030204" pitchFamily="34" charset="0"/>
              </a:rPr>
              <a:t>The use of water as an extinguishing agent during this phase is unproblematic with regard to the release of hydrogen. </a:t>
            </a:r>
            <a:endParaRPr lang="de-DE" sz="2000" dirty="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9CFAD90-7076-4E8B-B4FF-78E75574ACE7}"/>
              </a:ext>
            </a:extLst>
          </p:cNvPr>
          <p:cNvSpPr>
            <a:spLocks noGrp="1"/>
          </p:cNvSpPr>
          <p:nvPr>
            <p:ph type="title"/>
          </p:nvPr>
        </p:nvSpPr>
        <p:spPr>
          <a:xfrm>
            <a:off x="336000" y="92481"/>
            <a:ext cx="11520000" cy="615949"/>
          </a:xfrm>
        </p:spPr>
        <p:txBody>
          <a:bodyPr/>
          <a:lstStyle/>
          <a:p>
            <a:r>
              <a:rPr lang="de-DE" dirty="0">
                <a:solidFill>
                  <a:schemeClr val="accent2"/>
                </a:solidFill>
                <a:latin typeface="Calibri" panose="020F0502020204030204" pitchFamily="34" charset="0"/>
                <a:cs typeface="Calibri" panose="020F0502020204030204" pitchFamily="34" charset="0"/>
              </a:rPr>
              <a:t>Release </a:t>
            </a:r>
            <a:r>
              <a:rPr lang="de-DE" dirty="0" err="1">
                <a:solidFill>
                  <a:schemeClr val="accent2"/>
                </a:solidFill>
                <a:latin typeface="Calibri" panose="020F0502020204030204" pitchFamily="34" charset="0"/>
                <a:cs typeface="Calibri" panose="020F0502020204030204" pitchFamily="34" charset="0"/>
              </a:rPr>
              <a:t>of</a:t>
            </a:r>
            <a:r>
              <a:rPr lang="de-DE" dirty="0">
                <a:solidFill>
                  <a:schemeClr val="accent2"/>
                </a:solidFill>
                <a:latin typeface="Calibri" panose="020F0502020204030204" pitchFamily="34" charset="0"/>
                <a:cs typeface="Calibri" panose="020F0502020204030204" pitchFamily="34" charset="0"/>
              </a:rPr>
              <a:t> Hydrogen</a:t>
            </a:r>
            <a:endParaRPr lang="de-DE" sz="2400"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386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0235E65-443C-42EF-B3CD-C0EED9ECAE61}"/>
              </a:ext>
            </a:extLst>
          </p:cNvPr>
          <p:cNvSpPr txBox="1"/>
          <p:nvPr/>
        </p:nvSpPr>
        <p:spPr>
          <a:xfrm>
            <a:off x="3143250" y="6495372"/>
            <a:ext cx="6048002" cy="338554"/>
          </a:xfrm>
          <a:prstGeom prst="rect">
            <a:avLst/>
          </a:prstGeom>
          <a:noFill/>
        </p:spPr>
        <p:txBody>
          <a:bodyPr wrap="none" rtlCol="0">
            <a:spAutoFit/>
          </a:bodyPr>
          <a:lstStyle/>
          <a:p>
            <a:r>
              <a:rPr lang="de-DE" sz="1600" dirty="0">
                <a:solidFill>
                  <a:schemeClr val="bg1">
                    <a:lumMod val="95000"/>
                  </a:schemeClr>
                </a:solidFill>
                <a:latin typeface="Calibri" panose="020F0502020204030204" pitchFamily="34" charset="0"/>
                <a:cs typeface="Calibri" panose="020F0502020204030204" pitchFamily="34" charset="0"/>
              </a:rPr>
              <a:t>Dr. Dana Meißner, Institut für Sicherheitstechnik / Schiffssicherheit e.V.</a:t>
            </a:r>
          </a:p>
        </p:txBody>
      </p:sp>
      <p:sp>
        <p:nvSpPr>
          <p:cNvPr id="6" name="Textfeld 5">
            <a:extLst>
              <a:ext uri="{FF2B5EF4-FFF2-40B4-BE49-F238E27FC236}">
                <a16:creationId xmlns:a16="http://schemas.microsoft.com/office/drawing/2014/main" id="{09B05814-96ED-410C-B103-31E092617D00}"/>
              </a:ext>
            </a:extLst>
          </p:cNvPr>
          <p:cNvSpPr txBox="1"/>
          <p:nvPr/>
        </p:nvSpPr>
        <p:spPr>
          <a:xfrm>
            <a:off x="548686" y="2966719"/>
            <a:ext cx="10330319" cy="2352952"/>
          </a:xfrm>
          <a:prstGeom prst="rect">
            <a:avLst/>
          </a:prstGeom>
          <a:noFill/>
        </p:spPr>
        <p:txBody>
          <a:bodyPr wrap="square" rtlCol="0">
            <a:spAutoFit/>
          </a:bodyPr>
          <a:lstStyle/>
          <a:p>
            <a:pPr>
              <a:lnSpc>
                <a:spcPct val="150000"/>
              </a:lnSpc>
            </a:pPr>
            <a:r>
              <a:rPr lang="en-US" sz="2000" dirty="0">
                <a:latin typeface="Calibri" panose="020F0502020204030204" pitchFamily="34" charset="0"/>
                <a:cs typeface="Calibri" panose="020F0502020204030204" pitchFamily="34" charset="0"/>
              </a:rPr>
              <a:t>If the battery has been so badly destroyed that water can come into contact with the metallic components (lithium) inside the battery, this can lead to a reaction: </a:t>
            </a:r>
          </a:p>
          <a:p>
            <a:pPr>
              <a:lnSpc>
                <a:spcPct val="150000"/>
              </a:lnSpc>
            </a:pPr>
            <a:r>
              <a:rPr lang="de-DE" sz="2000" dirty="0">
                <a:latin typeface="Calibri" panose="020F0502020204030204" pitchFamily="34" charset="0"/>
                <a:cs typeface="Calibri" panose="020F0502020204030204" pitchFamily="34" charset="0"/>
              </a:rPr>
              <a:t>Li + H</a:t>
            </a:r>
            <a:r>
              <a:rPr lang="de-DE" sz="2000" baseline="-25000" dirty="0">
                <a:latin typeface="Calibri" panose="020F0502020204030204" pitchFamily="34" charset="0"/>
                <a:cs typeface="Calibri" panose="020F0502020204030204" pitchFamily="34" charset="0"/>
              </a:rPr>
              <a:t>2</a:t>
            </a:r>
            <a:r>
              <a:rPr lang="de-DE" sz="2000" dirty="0">
                <a:latin typeface="Calibri" panose="020F0502020204030204" pitchFamily="34" charset="0"/>
                <a:cs typeface="Calibri" panose="020F0502020204030204" pitchFamily="34" charset="0"/>
              </a:rPr>
              <a:t>O </a:t>
            </a:r>
            <a:r>
              <a:rPr lang="de-DE" sz="2000" dirty="0">
                <a:latin typeface="Calibri" panose="020F0502020204030204" pitchFamily="34" charset="0"/>
                <a:cs typeface="Calibri" panose="020F0502020204030204" pitchFamily="34" charset="0"/>
                <a:sym typeface="Wingdings" panose="05000000000000000000" pitchFamily="2" charset="2"/>
              </a:rPr>
              <a:t> </a:t>
            </a:r>
            <a:r>
              <a:rPr lang="de-DE" sz="2000" dirty="0" err="1">
                <a:latin typeface="Calibri" panose="020F0502020204030204" pitchFamily="34" charset="0"/>
                <a:cs typeface="Calibri" panose="020F0502020204030204" pitchFamily="34" charset="0"/>
                <a:sym typeface="Wingdings" panose="05000000000000000000" pitchFamily="2" charset="2"/>
              </a:rPr>
              <a:t>LiOH</a:t>
            </a:r>
            <a:r>
              <a:rPr lang="de-DE" sz="2000" dirty="0">
                <a:latin typeface="Calibri" panose="020F0502020204030204" pitchFamily="34" charset="0"/>
                <a:cs typeface="Calibri" panose="020F0502020204030204" pitchFamily="34" charset="0"/>
                <a:sym typeface="Wingdings" panose="05000000000000000000" pitchFamily="2" charset="2"/>
              </a:rPr>
              <a:t> + H</a:t>
            </a:r>
            <a:r>
              <a:rPr lang="de-DE" sz="2000" baseline="-25000" dirty="0">
                <a:latin typeface="Calibri" panose="020F0502020204030204" pitchFamily="34" charset="0"/>
                <a:cs typeface="Calibri" panose="020F0502020204030204" pitchFamily="34" charset="0"/>
                <a:sym typeface="Wingdings" panose="05000000000000000000" pitchFamily="2" charset="2"/>
              </a:rPr>
              <a:t>2</a:t>
            </a:r>
          </a:p>
          <a:p>
            <a:pPr>
              <a:lnSpc>
                <a:spcPct val="150000"/>
              </a:lnSpc>
            </a:pPr>
            <a:r>
              <a:rPr lang="en-US" sz="2000" dirty="0">
                <a:latin typeface="Calibri" panose="020F0502020204030204" pitchFamily="34" charset="0"/>
                <a:cs typeface="Calibri" panose="020F0502020204030204" pitchFamily="34" charset="0"/>
              </a:rPr>
              <a:t>Process also when immersing entire battery modules / vehicles in water-filled containers. </a:t>
            </a:r>
          </a:p>
          <a:p>
            <a:pPr>
              <a:lnSpc>
                <a:spcPct val="150000"/>
              </a:lnSpc>
            </a:pPr>
            <a:r>
              <a:rPr lang="en-US" sz="2000" dirty="0">
                <a:latin typeface="Calibri" panose="020F0502020204030204" pitchFamily="34" charset="0"/>
                <a:cs typeface="Calibri" panose="020F0502020204030204" pitchFamily="34" charset="0"/>
              </a:rPr>
              <a:t>In addition, electrolysis processes at remaining undamaged cells.</a:t>
            </a:r>
            <a:endParaRPr lang="de-DE" sz="2000" dirty="0">
              <a:latin typeface="Calibri" panose="020F0502020204030204" pitchFamily="34" charset="0"/>
              <a:cs typeface="Calibri" panose="020F0502020204030204" pitchFamily="34" charset="0"/>
            </a:endParaRPr>
          </a:p>
        </p:txBody>
      </p:sp>
      <p:grpSp>
        <p:nvGrpSpPr>
          <p:cNvPr id="20" name="Gruppieren 19">
            <a:extLst>
              <a:ext uri="{FF2B5EF4-FFF2-40B4-BE49-F238E27FC236}">
                <a16:creationId xmlns:a16="http://schemas.microsoft.com/office/drawing/2014/main" id="{E03D18D8-3C4D-4FB6-A29A-D5827DC1C87B}"/>
              </a:ext>
            </a:extLst>
          </p:cNvPr>
          <p:cNvGrpSpPr/>
          <p:nvPr/>
        </p:nvGrpSpPr>
        <p:grpSpPr>
          <a:xfrm>
            <a:off x="430822" y="724639"/>
            <a:ext cx="5808790" cy="1571388"/>
            <a:chOff x="815670" y="1617657"/>
            <a:chExt cx="7944408" cy="2245158"/>
          </a:xfrm>
        </p:grpSpPr>
        <p:pic>
          <p:nvPicPr>
            <p:cNvPr id="25" name="Grafik 24">
              <a:extLst>
                <a:ext uri="{FF2B5EF4-FFF2-40B4-BE49-F238E27FC236}">
                  <a16:creationId xmlns:a16="http://schemas.microsoft.com/office/drawing/2014/main" id="{49F82228-BC14-49DB-B7D0-379482BD0512}"/>
                </a:ext>
              </a:extLst>
            </p:cNvPr>
            <p:cNvPicPr>
              <a:picLocks noChangeAspect="1"/>
            </p:cNvPicPr>
            <p:nvPr/>
          </p:nvPicPr>
          <p:blipFill>
            <a:blip r:embed="rId2"/>
            <a:stretch>
              <a:fillRect/>
            </a:stretch>
          </p:blipFill>
          <p:spPr>
            <a:xfrm>
              <a:off x="4593857" y="1617657"/>
              <a:ext cx="1892365" cy="1892365"/>
            </a:xfrm>
            <a:prstGeom prst="rect">
              <a:avLst/>
            </a:prstGeom>
          </p:spPr>
        </p:pic>
        <p:sp>
          <p:nvSpPr>
            <p:cNvPr id="26" name="Pfeil: nach rechts 25">
              <a:extLst>
                <a:ext uri="{FF2B5EF4-FFF2-40B4-BE49-F238E27FC236}">
                  <a16:creationId xmlns:a16="http://schemas.microsoft.com/office/drawing/2014/main" id="{EB59004F-9F81-4B02-9454-83B131DD1500}"/>
                </a:ext>
              </a:extLst>
            </p:cNvPr>
            <p:cNvSpPr/>
            <p:nvPr/>
          </p:nvSpPr>
          <p:spPr>
            <a:xfrm>
              <a:off x="815670" y="3196239"/>
              <a:ext cx="7616154" cy="518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014D412C-34D1-45E0-B8C0-2C68DED7E0F6}"/>
                </a:ext>
              </a:extLst>
            </p:cNvPr>
            <p:cNvSpPr txBox="1"/>
            <p:nvPr/>
          </p:nvSpPr>
          <p:spPr>
            <a:xfrm>
              <a:off x="905607" y="1901702"/>
              <a:ext cx="1468316" cy="1363203"/>
            </a:xfrm>
            <a:prstGeom prst="rect">
              <a:avLst/>
            </a:prstGeom>
            <a:noFill/>
          </p:spPr>
          <p:txBody>
            <a:bodyPr wrap="square" rtlCol="0">
              <a:spAutoFit/>
            </a:bodyPr>
            <a:lstStyle/>
            <a:p>
              <a:r>
                <a:rPr lang="de-DE" sz="1400" b="1" dirty="0">
                  <a:solidFill>
                    <a:schemeClr val="accent1">
                      <a:lumMod val="75000"/>
                    </a:schemeClr>
                  </a:solidFill>
                  <a:latin typeface="Calibri" panose="020F0502020204030204" pitchFamily="34" charset="0"/>
                  <a:cs typeface="Calibri" panose="020F0502020204030204" pitchFamily="34" charset="0"/>
                </a:rPr>
                <a:t>1</a:t>
              </a:r>
            </a:p>
            <a:p>
              <a:r>
                <a:rPr lang="de-DE" sz="1400" dirty="0" err="1">
                  <a:latin typeface="Calibri" panose="020F0502020204030204" pitchFamily="34" charset="0"/>
                  <a:cs typeface="Calibri" panose="020F0502020204030204" pitchFamily="34" charset="0"/>
                </a:rPr>
                <a:t>Beginning</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of</a:t>
              </a:r>
              <a:r>
                <a:rPr lang="de-DE" sz="1400" dirty="0">
                  <a:latin typeface="Calibri" panose="020F0502020204030204" pitchFamily="34" charset="0"/>
                  <a:cs typeface="Calibri" panose="020F0502020204030204" pitchFamily="34" charset="0"/>
                </a:rPr>
                <a:t> thermal </a:t>
              </a:r>
              <a:r>
                <a:rPr lang="de-DE" sz="1400" dirty="0" err="1">
                  <a:latin typeface="Calibri" panose="020F0502020204030204" pitchFamily="34" charset="0"/>
                  <a:cs typeface="Calibri" panose="020F0502020204030204" pitchFamily="34" charset="0"/>
                </a:rPr>
                <a:t>runaway</a:t>
              </a:r>
              <a:endParaRPr lang="de-DE" sz="1400" dirty="0">
                <a:latin typeface="Calibri" panose="020F0502020204030204" pitchFamily="34" charset="0"/>
                <a:cs typeface="Calibri" panose="020F0502020204030204" pitchFamily="34" charset="0"/>
              </a:endParaRPr>
            </a:p>
          </p:txBody>
        </p:sp>
        <p:sp>
          <p:nvSpPr>
            <p:cNvPr id="28" name="Textfeld 27">
              <a:extLst>
                <a:ext uri="{FF2B5EF4-FFF2-40B4-BE49-F238E27FC236}">
                  <a16:creationId xmlns:a16="http://schemas.microsoft.com/office/drawing/2014/main" id="{A9A738DD-3EC3-4540-BB97-C1998E2E1CEF}"/>
                </a:ext>
              </a:extLst>
            </p:cNvPr>
            <p:cNvSpPr txBox="1"/>
            <p:nvPr/>
          </p:nvSpPr>
          <p:spPr>
            <a:xfrm>
              <a:off x="2869220" y="1908407"/>
              <a:ext cx="1468316" cy="1363203"/>
            </a:xfrm>
            <a:prstGeom prst="rect">
              <a:avLst/>
            </a:prstGeom>
            <a:noFill/>
          </p:spPr>
          <p:txBody>
            <a:bodyPr wrap="square" rtlCol="0">
              <a:spAutoFit/>
            </a:bodyPr>
            <a:lstStyle/>
            <a:p>
              <a:r>
                <a:rPr lang="de-DE" sz="1400" b="1" dirty="0">
                  <a:solidFill>
                    <a:schemeClr val="accent1">
                      <a:lumMod val="75000"/>
                    </a:schemeClr>
                  </a:solidFill>
                  <a:latin typeface="Calibri" panose="020F0502020204030204" pitchFamily="34" charset="0"/>
                  <a:cs typeface="Calibri" panose="020F0502020204030204" pitchFamily="34" charset="0"/>
                </a:rPr>
                <a:t>2</a:t>
              </a:r>
            </a:p>
            <a:p>
              <a:r>
                <a:rPr lang="de-DE" sz="1400" dirty="0" err="1">
                  <a:latin typeface="Calibri" panose="020F0502020204030204" pitchFamily="34" charset="0"/>
                  <a:cs typeface="Calibri" panose="020F0502020204030204" pitchFamily="34" charset="0"/>
                </a:rPr>
                <a:t>during</a:t>
              </a:r>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thermal </a:t>
              </a:r>
              <a:r>
                <a:rPr lang="de-DE" sz="1400" dirty="0" err="1">
                  <a:latin typeface="Calibri" panose="020F0502020204030204" pitchFamily="34" charset="0"/>
                  <a:cs typeface="Calibri" panose="020F0502020204030204" pitchFamily="34" charset="0"/>
                </a:rPr>
                <a:t>runaway</a:t>
              </a:r>
              <a:endParaRPr lang="de-DE" sz="1400" dirty="0">
                <a:latin typeface="Calibri" panose="020F0502020204030204" pitchFamily="34" charset="0"/>
                <a:cs typeface="Calibri" panose="020F0502020204030204" pitchFamily="34" charset="0"/>
              </a:endParaRPr>
            </a:p>
          </p:txBody>
        </p:sp>
        <p:sp>
          <p:nvSpPr>
            <p:cNvPr id="29" name="Rechteck 28">
              <a:extLst>
                <a:ext uri="{FF2B5EF4-FFF2-40B4-BE49-F238E27FC236}">
                  <a16:creationId xmlns:a16="http://schemas.microsoft.com/office/drawing/2014/main" id="{55FEF59E-989A-44CC-B959-AA3C05A75F46}"/>
                </a:ext>
              </a:extLst>
            </p:cNvPr>
            <p:cNvSpPr/>
            <p:nvPr/>
          </p:nvSpPr>
          <p:spPr>
            <a:xfrm>
              <a:off x="3458305" y="3207967"/>
              <a:ext cx="158262" cy="6548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a:extLst>
                <a:ext uri="{FF2B5EF4-FFF2-40B4-BE49-F238E27FC236}">
                  <a16:creationId xmlns:a16="http://schemas.microsoft.com/office/drawing/2014/main" id="{3EC58833-5E69-4F17-83A3-A7C867B56116}"/>
                </a:ext>
              </a:extLst>
            </p:cNvPr>
            <p:cNvSpPr txBox="1"/>
            <p:nvPr/>
          </p:nvSpPr>
          <p:spPr>
            <a:xfrm>
              <a:off x="6620609" y="1774228"/>
              <a:ext cx="2139469" cy="1363203"/>
            </a:xfrm>
            <a:prstGeom prst="rect">
              <a:avLst/>
            </a:prstGeom>
            <a:noFill/>
          </p:spPr>
          <p:txBody>
            <a:bodyPr wrap="square" rtlCol="0">
              <a:spAutoFit/>
            </a:bodyPr>
            <a:lstStyle/>
            <a:p>
              <a:r>
                <a:rPr lang="de-DE" sz="1400" b="1" dirty="0">
                  <a:solidFill>
                    <a:schemeClr val="accent1">
                      <a:lumMod val="75000"/>
                    </a:schemeClr>
                  </a:solidFill>
                  <a:latin typeface="Calibri" panose="020F0502020204030204" pitchFamily="34" charset="0"/>
                  <a:cs typeface="Calibri" panose="020F0502020204030204" pitchFamily="34" charset="0"/>
                </a:rPr>
                <a:t>3</a:t>
              </a:r>
            </a:p>
            <a:p>
              <a:r>
                <a:rPr lang="de-DE" sz="1400" dirty="0">
                  <a:latin typeface="Calibri" panose="020F0502020204030204" pitchFamily="34" charset="0"/>
                  <a:cs typeface="Calibri" panose="020F0502020204030204" pitchFamily="34" charset="0"/>
                </a:rPr>
                <a:t>after </a:t>
              </a:r>
              <a:r>
                <a:rPr lang="de-DE" sz="1400" dirty="0" err="1">
                  <a:latin typeface="Calibri" panose="020F0502020204030204" pitchFamily="34" charset="0"/>
                  <a:cs typeface="Calibri" panose="020F0502020204030204" pitchFamily="34" charset="0"/>
                </a:rPr>
                <a:t>extinguishing</a:t>
              </a:r>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(also: </a:t>
              </a:r>
              <a:r>
                <a:rPr lang="de-DE" sz="1400" dirty="0" err="1">
                  <a:latin typeface="Calibri" panose="020F0502020204030204" pitchFamily="34" charset="0"/>
                  <a:cs typeface="Calibri" panose="020F0502020204030204" pitchFamily="34" charset="0"/>
                </a:rPr>
                <a:t>immerse</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the</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battery</a:t>
              </a:r>
              <a:r>
                <a:rPr lang="de-DE" sz="1400" dirty="0">
                  <a:latin typeface="Calibri" panose="020F0502020204030204" pitchFamily="34" charset="0"/>
                  <a:cs typeface="Calibri" panose="020F0502020204030204" pitchFamily="34" charset="0"/>
                </a:rPr>
                <a:t> in </a:t>
              </a:r>
              <a:r>
                <a:rPr lang="de-DE" sz="1400" dirty="0" err="1">
                  <a:latin typeface="Calibri" panose="020F0502020204030204" pitchFamily="34" charset="0"/>
                  <a:cs typeface="Calibri" panose="020F0502020204030204" pitchFamily="34" charset="0"/>
                </a:rPr>
                <a:t>water</a:t>
              </a:r>
              <a:r>
                <a:rPr lang="de-DE" sz="1400" dirty="0">
                  <a:latin typeface="Calibri" panose="020F0502020204030204" pitchFamily="34" charset="0"/>
                  <a:cs typeface="Calibri" panose="020F0502020204030204" pitchFamily="34" charset="0"/>
                </a:rPr>
                <a:t>)</a:t>
              </a:r>
            </a:p>
          </p:txBody>
        </p:sp>
        <p:sp>
          <p:nvSpPr>
            <p:cNvPr id="21" name="Rechteck 20">
              <a:extLst>
                <a:ext uri="{FF2B5EF4-FFF2-40B4-BE49-F238E27FC236}">
                  <a16:creationId xmlns:a16="http://schemas.microsoft.com/office/drawing/2014/main" id="{9B2493EE-9470-4053-8D97-A48D41C375CD}"/>
                </a:ext>
              </a:extLst>
            </p:cNvPr>
            <p:cNvSpPr/>
            <p:nvPr/>
          </p:nvSpPr>
          <p:spPr>
            <a:xfrm>
              <a:off x="1494692" y="3161014"/>
              <a:ext cx="158262" cy="6548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CBCC1BED-BF02-41EF-8A0D-09482083A97D}"/>
                </a:ext>
              </a:extLst>
            </p:cNvPr>
            <p:cNvSpPr/>
            <p:nvPr/>
          </p:nvSpPr>
          <p:spPr>
            <a:xfrm>
              <a:off x="7370893" y="3161014"/>
              <a:ext cx="158262" cy="6548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 name="Rechteck 2">
            <a:extLst>
              <a:ext uri="{FF2B5EF4-FFF2-40B4-BE49-F238E27FC236}">
                <a16:creationId xmlns:a16="http://schemas.microsoft.com/office/drawing/2014/main" id="{FA255E04-6557-455C-8598-EEC8B91CF673}"/>
              </a:ext>
            </a:extLst>
          </p:cNvPr>
          <p:cNvSpPr/>
          <p:nvPr/>
        </p:nvSpPr>
        <p:spPr>
          <a:xfrm>
            <a:off x="4663314" y="861484"/>
            <a:ext cx="1564336" cy="15322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65F7358F-7F3C-42F2-89D7-46667DB1C9C5}"/>
              </a:ext>
            </a:extLst>
          </p:cNvPr>
          <p:cNvSpPr txBox="1"/>
          <p:nvPr/>
        </p:nvSpPr>
        <p:spPr>
          <a:xfrm>
            <a:off x="548686" y="2584898"/>
            <a:ext cx="7547439" cy="400110"/>
          </a:xfrm>
          <a:prstGeom prst="rect">
            <a:avLst/>
          </a:prstGeom>
          <a:noFill/>
        </p:spPr>
        <p:txBody>
          <a:bodyPr wrap="square" rtlCol="0">
            <a:spAutoFit/>
          </a:bodyPr>
          <a:lstStyle/>
          <a:p>
            <a:r>
              <a:rPr lang="de-DE" sz="2000" b="1" dirty="0">
                <a:solidFill>
                  <a:schemeClr val="accent1">
                    <a:lumMod val="75000"/>
                  </a:schemeClr>
                </a:solidFill>
                <a:latin typeface="Calibri" panose="020F0502020204030204" pitchFamily="34" charset="0"/>
                <a:cs typeface="Calibri" panose="020F0502020204030204" pitchFamily="34" charset="0"/>
              </a:rPr>
              <a:t>3. Release </a:t>
            </a:r>
            <a:r>
              <a:rPr lang="de-DE" sz="2000" b="1" dirty="0" err="1">
                <a:solidFill>
                  <a:schemeClr val="accent1">
                    <a:lumMod val="75000"/>
                  </a:schemeClr>
                </a:solidFill>
                <a:latin typeface="Calibri" panose="020F0502020204030204" pitchFamily="34" charset="0"/>
                <a:cs typeface="Calibri" panose="020F0502020204030204" pitchFamily="34" charset="0"/>
              </a:rPr>
              <a:t>of</a:t>
            </a:r>
            <a:r>
              <a:rPr lang="de-DE" sz="2000" b="1" dirty="0">
                <a:solidFill>
                  <a:schemeClr val="accent1">
                    <a:lumMod val="75000"/>
                  </a:schemeClr>
                </a:solidFill>
                <a:latin typeface="Calibri" panose="020F0502020204030204" pitchFamily="34" charset="0"/>
                <a:cs typeface="Calibri" panose="020F0502020204030204" pitchFamily="34" charset="0"/>
              </a:rPr>
              <a:t> Hydrogen after </a:t>
            </a:r>
            <a:r>
              <a:rPr lang="de-DE" sz="2000" b="1" dirty="0" err="1">
                <a:solidFill>
                  <a:schemeClr val="accent1">
                    <a:lumMod val="75000"/>
                  </a:schemeClr>
                </a:solidFill>
                <a:latin typeface="Calibri" panose="020F0502020204030204" pitchFamily="34" charset="0"/>
                <a:cs typeface="Calibri" panose="020F0502020204030204" pitchFamily="34" charset="0"/>
              </a:rPr>
              <a:t>extinguishing</a:t>
            </a:r>
            <a:r>
              <a:rPr lang="de-DE" sz="2000" b="1" dirty="0">
                <a:solidFill>
                  <a:schemeClr val="accent1">
                    <a:lumMod val="75000"/>
                  </a:schemeClr>
                </a:solidFill>
                <a:latin typeface="Calibri" panose="020F0502020204030204" pitchFamily="34" charset="0"/>
                <a:cs typeface="Calibri" panose="020F0502020204030204" pitchFamily="34" charset="0"/>
              </a:rPr>
              <a:t> </a:t>
            </a:r>
            <a:r>
              <a:rPr lang="de-DE" sz="2000" b="1" dirty="0" err="1">
                <a:solidFill>
                  <a:schemeClr val="accent1">
                    <a:lumMod val="75000"/>
                  </a:schemeClr>
                </a:solidFill>
                <a:latin typeface="Calibri" panose="020F0502020204030204" pitchFamily="34" charset="0"/>
                <a:cs typeface="Calibri" panose="020F0502020204030204" pitchFamily="34" charset="0"/>
              </a:rPr>
              <a:t>measures</a:t>
            </a:r>
            <a:endParaRPr lang="de-DE" sz="2000" b="1" dirty="0">
              <a:solidFill>
                <a:schemeClr val="accent1">
                  <a:lumMod val="75000"/>
                </a:schemeClr>
              </a:solidFill>
              <a:latin typeface="Calibri" panose="020F0502020204030204" pitchFamily="34" charset="0"/>
              <a:cs typeface="Calibri" panose="020F0502020204030204" pitchFamily="34" charset="0"/>
            </a:endParaRPr>
          </a:p>
        </p:txBody>
      </p:sp>
      <p:sp>
        <p:nvSpPr>
          <p:cNvPr id="2" name="Textfeld 1">
            <a:extLst>
              <a:ext uri="{FF2B5EF4-FFF2-40B4-BE49-F238E27FC236}">
                <a16:creationId xmlns:a16="http://schemas.microsoft.com/office/drawing/2014/main" id="{6A32765A-F35C-485F-96F4-DBA1014B0CB6}"/>
              </a:ext>
            </a:extLst>
          </p:cNvPr>
          <p:cNvSpPr txBox="1"/>
          <p:nvPr/>
        </p:nvSpPr>
        <p:spPr>
          <a:xfrm>
            <a:off x="561254" y="5502419"/>
            <a:ext cx="6060570" cy="707886"/>
          </a:xfrm>
          <a:prstGeom prst="rect">
            <a:avLst/>
          </a:prstGeom>
          <a:noFill/>
          <a:ln>
            <a:solidFill>
              <a:schemeClr val="accent1"/>
            </a:solidFill>
          </a:ln>
        </p:spPr>
        <p:txBody>
          <a:bodyPr wrap="none" rtlCol="0">
            <a:spAutoFit/>
          </a:bodyPr>
          <a:lstStyle/>
          <a:p>
            <a:r>
              <a:rPr lang="de-DE" sz="2000" b="1" dirty="0">
                <a:solidFill>
                  <a:srgbClr val="FF0000"/>
                </a:solidFill>
                <a:latin typeface="Calibri" panose="020F0502020204030204" pitchFamily="34" charset="0"/>
                <a:cs typeface="Calibri" panose="020F0502020204030204" pitchFamily="34" charset="0"/>
              </a:rPr>
              <a:t>In </a:t>
            </a:r>
            <a:r>
              <a:rPr lang="de-DE" sz="2000" b="1" dirty="0" err="1">
                <a:solidFill>
                  <a:srgbClr val="FF0000"/>
                </a:solidFill>
                <a:latin typeface="Calibri" panose="020F0502020204030204" pitchFamily="34" charset="0"/>
                <a:cs typeface="Calibri" panose="020F0502020204030204" pitchFamily="34" charset="0"/>
              </a:rPr>
              <a:t>closed</a:t>
            </a:r>
            <a:r>
              <a:rPr lang="de-DE" sz="2000" b="1" dirty="0">
                <a:solidFill>
                  <a:srgbClr val="FF0000"/>
                </a:solidFill>
                <a:latin typeface="Calibri" panose="020F0502020204030204" pitchFamily="34" charset="0"/>
                <a:cs typeface="Calibri" panose="020F0502020204030204" pitchFamily="34" charset="0"/>
              </a:rPr>
              <a:t> </a:t>
            </a:r>
            <a:r>
              <a:rPr lang="de-DE" sz="2000" b="1" dirty="0" err="1">
                <a:solidFill>
                  <a:srgbClr val="FF0000"/>
                </a:solidFill>
                <a:latin typeface="Calibri" panose="020F0502020204030204" pitchFamily="34" charset="0"/>
                <a:cs typeface="Calibri" panose="020F0502020204030204" pitchFamily="34" charset="0"/>
              </a:rPr>
              <a:t>rooms</a:t>
            </a:r>
            <a:r>
              <a:rPr lang="de-DE" sz="2000" b="1" dirty="0">
                <a:solidFill>
                  <a:srgbClr val="FF0000"/>
                </a:solidFill>
                <a:latin typeface="Calibri" panose="020F0502020204030204" pitchFamily="34" charset="0"/>
                <a:cs typeface="Calibri" panose="020F0502020204030204" pitchFamily="34" charset="0"/>
              </a:rPr>
              <a:t> an explosive </a:t>
            </a:r>
            <a:r>
              <a:rPr lang="de-DE" sz="2000" b="1" dirty="0" err="1">
                <a:solidFill>
                  <a:srgbClr val="FF0000"/>
                </a:solidFill>
                <a:latin typeface="Calibri" panose="020F0502020204030204" pitchFamily="34" charset="0"/>
                <a:cs typeface="Calibri" panose="020F0502020204030204" pitchFamily="34" charset="0"/>
              </a:rPr>
              <a:t>atmosphere</a:t>
            </a:r>
            <a:r>
              <a:rPr lang="de-DE" sz="2000" b="1" dirty="0">
                <a:solidFill>
                  <a:srgbClr val="FF0000"/>
                </a:solidFill>
                <a:latin typeface="Calibri" panose="020F0502020204030204" pitchFamily="34" charset="0"/>
                <a:cs typeface="Calibri" panose="020F0502020204030204" pitchFamily="34" charset="0"/>
              </a:rPr>
              <a:t> </a:t>
            </a:r>
            <a:r>
              <a:rPr lang="de-DE" sz="2000" b="1" dirty="0" err="1">
                <a:solidFill>
                  <a:srgbClr val="FF0000"/>
                </a:solidFill>
                <a:latin typeface="Calibri" panose="020F0502020204030204" pitchFamily="34" charset="0"/>
                <a:cs typeface="Calibri" panose="020F0502020204030204" pitchFamily="34" charset="0"/>
              </a:rPr>
              <a:t>can</a:t>
            </a:r>
            <a:r>
              <a:rPr lang="de-DE" sz="2000" b="1" dirty="0">
                <a:solidFill>
                  <a:srgbClr val="FF0000"/>
                </a:solidFill>
                <a:latin typeface="Calibri" panose="020F0502020204030204" pitchFamily="34" charset="0"/>
                <a:cs typeface="Calibri" panose="020F0502020204030204" pitchFamily="34" charset="0"/>
              </a:rPr>
              <a:t> </a:t>
            </a:r>
            <a:r>
              <a:rPr lang="de-DE" sz="2000" b="1" dirty="0" err="1">
                <a:solidFill>
                  <a:srgbClr val="FF0000"/>
                </a:solidFill>
                <a:latin typeface="Calibri" panose="020F0502020204030204" pitchFamily="34" charset="0"/>
                <a:cs typeface="Calibri" panose="020F0502020204030204" pitchFamily="34" charset="0"/>
              </a:rPr>
              <a:t>develop</a:t>
            </a:r>
            <a:r>
              <a:rPr lang="de-DE" sz="2000" b="1" dirty="0">
                <a:solidFill>
                  <a:srgbClr val="FF0000"/>
                </a:solidFill>
                <a:latin typeface="Calibri" panose="020F0502020204030204" pitchFamily="34" charset="0"/>
                <a:cs typeface="Calibri" panose="020F0502020204030204" pitchFamily="34" charset="0"/>
              </a:rPr>
              <a:t>!</a:t>
            </a:r>
          </a:p>
          <a:p>
            <a:endParaRPr lang="de-DE" sz="2000" dirty="0"/>
          </a:p>
        </p:txBody>
      </p:sp>
      <p:sp>
        <p:nvSpPr>
          <p:cNvPr id="19" name="Titel 1">
            <a:extLst>
              <a:ext uri="{FF2B5EF4-FFF2-40B4-BE49-F238E27FC236}">
                <a16:creationId xmlns:a16="http://schemas.microsoft.com/office/drawing/2014/main" id="{0B3EB51B-0E4F-46C8-A080-55AF0C0CF9C7}"/>
              </a:ext>
            </a:extLst>
          </p:cNvPr>
          <p:cNvSpPr>
            <a:spLocks noGrp="1"/>
          </p:cNvSpPr>
          <p:nvPr>
            <p:ph type="title"/>
          </p:nvPr>
        </p:nvSpPr>
        <p:spPr>
          <a:xfrm>
            <a:off x="336000" y="92481"/>
            <a:ext cx="11520000" cy="615949"/>
          </a:xfrm>
        </p:spPr>
        <p:txBody>
          <a:bodyPr/>
          <a:lstStyle/>
          <a:p>
            <a:r>
              <a:rPr lang="de-DE" dirty="0">
                <a:solidFill>
                  <a:schemeClr val="accent2"/>
                </a:solidFill>
                <a:latin typeface="Calibri" panose="020F0502020204030204" pitchFamily="34" charset="0"/>
                <a:cs typeface="Calibri" panose="020F0502020204030204" pitchFamily="34" charset="0"/>
              </a:rPr>
              <a:t>Release </a:t>
            </a:r>
            <a:r>
              <a:rPr lang="de-DE" dirty="0" err="1">
                <a:solidFill>
                  <a:schemeClr val="accent2"/>
                </a:solidFill>
                <a:latin typeface="Calibri" panose="020F0502020204030204" pitchFamily="34" charset="0"/>
                <a:cs typeface="Calibri" panose="020F0502020204030204" pitchFamily="34" charset="0"/>
              </a:rPr>
              <a:t>of</a:t>
            </a:r>
            <a:r>
              <a:rPr lang="de-DE" dirty="0">
                <a:solidFill>
                  <a:schemeClr val="accent2"/>
                </a:solidFill>
                <a:latin typeface="Calibri" panose="020F0502020204030204" pitchFamily="34" charset="0"/>
                <a:cs typeface="Calibri" panose="020F0502020204030204" pitchFamily="34" charset="0"/>
              </a:rPr>
              <a:t> Hydrogen</a:t>
            </a:r>
            <a:endParaRPr lang="de-DE" sz="2400"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367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0235E65-443C-42EF-B3CD-C0EED9ECAE61}"/>
              </a:ext>
            </a:extLst>
          </p:cNvPr>
          <p:cNvSpPr txBox="1"/>
          <p:nvPr/>
        </p:nvSpPr>
        <p:spPr>
          <a:xfrm>
            <a:off x="3143250" y="6495372"/>
            <a:ext cx="6048002" cy="338554"/>
          </a:xfrm>
          <a:prstGeom prst="rect">
            <a:avLst/>
          </a:prstGeom>
          <a:noFill/>
        </p:spPr>
        <p:txBody>
          <a:bodyPr wrap="none" rtlCol="0">
            <a:spAutoFit/>
          </a:bodyPr>
          <a:lstStyle/>
          <a:p>
            <a:r>
              <a:rPr lang="de-DE" sz="1600" dirty="0">
                <a:solidFill>
                  <a:schemeClr val="bg1">
                    <a:lumMod val="95000"/>
                  </a:schemeClr>
                </a:solidFill>
                <a:latin typeface="Calibri" panose="020F0502020204030204" pitchFamily="34" charset="0"/>
                <a:cs typeface="Calibri" panose="020F0502020204030204" pitchFamily="34" charset="0"/>
              </a:rPr>
              <a:t>Dr. Dana Meißner, Institut für Sicherheitstechnik / Schiffssicherheit e.V.</a:t>
            </a:r>
          </a:p>
        </p:txBody>
      </p:sp>
      <p:sp>
        <p:nvSpPr>
          <p:cNvPr id="6" name="Textfeld 5">
            <a:extLst>
              <a:ext uri="{FF2B5EF4-FFF2-40B4-BE49-F238E27FC236}">
                <a16:creationId xmlns:a16="http://schemas.microsoft.com/office/drawing/2014/main" id="{09B05814-96ED-410C-B103-31E092617D00}"/>
              </a:ext>
            </a:extLst>
          </p:cNvPr>
          <p:cNvSpPr txBox="1"/>
          <p:nvPr/>
        </p:nvSpPr>
        <p:spPr>
          <a:xfrm>
            <a:off x="548686" y="2315649"/>
            <a:ext cx="10330319" cy="2722284"/>
          </a:xfrm>
          <a:prstGeom prst="rect">
            <a:avLst/>
          </a:prstGeom>
          <a:noFill/>
        </p:spPr>
        <p:txBody>
          <a:bodyPr wrap="square" rtlCol="0">
            <a:spAutoFit/>
          </a:bodyPr>
          <a:lstStyle/>
          <a:p>
            <a:pPr>
              <a:lnSpc>
                <a:spcPct val="150000"/>
              </a:lnSpc>
            </a:pPr>
            <a:r>
              <a:rPr lang="de-DE" sz="1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https://www.chemie.de/lexikon/Elektrolyse.html</a:t>
            </a:r>
            <a:r>
              <a:rPr lang="de-DE" sz="1600" dirty="0">
                <a:effectLst/>
                <a:latin typeface="Calibri" panose="020F0502020204030204" pitchFamily="34" charset="0"/>
                <a:ea typeface="Calibri" panose="020F0502020204030204" pitchFamily="34" charset="0"/>
                <a:cs typeface="Calibri" panose="020F0502020204030204" pitchFamily="34" charset="0"/>
              </a:rPr>
              <a:t>:</a:t>
            </a:r>
          </a:p>
          <a:p>
            <a:pPr>
              <a:lnSpc>
                <a:spcPct val="150000"/>
              </a:lnSpc>
            </a:pPr>
            <a:r>
              <a:rPr lang="en-US" sz="2000" dirty="0">
                <a:latin typeface="Calibri" panose="020F0502020204030204" pitchFamily="34" charset="0"/>
                <a:cs typeface="Calibri" panose="020F0502020204030204" pitchFamily="34" charset="0"/>
              </a:rPr>
              <a:t>The formation of 1 g of hydrogen (approx. 11.2 liters of gas) from aqueous solution at a current of 1 A takes 26 hours and 48 minutes. </a:t>
            </a:r>
            <a:r>
              <a:rPr lang="de-DE" sz="2000" dirty="0">
                <a:effectLst/>
                <a:latin typeface="Calibri" panose="020F0502020204030204" pitchFamily="34" charset="0"/>
                <a:ea typeface="Calibri" panose="020F0502020204030204" pitchFamily="34" charset="0"/>
                <a:cs typeface="Calibri" panose="020F0502020204030204" pitchFamily="34" charset="0"/>
              </a:rPr>
              <a:t> </a:t>
            </a:r>
          </a:p>
          <a:p>
            <a:pPr>
              <a:lnSpc>
                <a:spcPct val="150000"/>
              </a:lnSpc>
            </a:pPr>
            <a:endParaRPr lang="de-DE" sz="2000" dirty="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sz="2000" dirty="0">
                <a:latin typeface="Calibri" panose="020F0502020204030204" pitchFamily="34" charset="0"/>
                <a:cs typeface="Calibri" panose="020F0502020204030204" pitchFamily="34" charset="0"/>
              </a:rPr>
              <a:t>Process is dependent on the energy density, state of charge and the number of batteries stored. Will run faster in salt water! Can become problematic if it lasts for a longer period of time. </a:t>
            </a:r>
            <a:endParaRPr lang="de-DE"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Rechteck 2">
            <a:extLst>
              <a:ext uri="{FF2B5EF4-FFF2-40B4-BE49-F238E27FC236}">
                <a16:creationId xmlns:a16="http://schemas.microsoft.com/office/drawing/2014/main" id="{FA255E04-6557-455C-8598-EEC8B91CF673}"/>
              </a:ext>
            </a:extLst>
          </p:cNvPr>
          <p:cNvSpPr/>
          <p:nvPr/>
        </p:nvSpPr>
        <p:spPr>
          <a:xfrm>
            <a:off x="548686" y="956171"/>
            <a:ext cx="7663075" cy="7177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65F7358F-7F3C-42F2-89D7-46667DB1C9C5}"/>
              </a:ext>
            </a:extLst>
          </p:cNvPr>
          <p:cNvSpPr txBox="1"/>
          <p:nvPr/>
        </p:nvSpPr>
        <p:spPr>
          <a:xfrm>
            <a:off x="548686" y="1856374"/>
            <a:ext cx="7547439" cy="400110"/>
          </a:xfrm>
          <a:prstGeom prst="rect">
            <a:avLst/>
          </a:prstGeom>
          <a:noFill/>
        </p:spPr>
        <p:txBody>
          <a:bodyPr wrap="square" rtlCol="0">
            <a:spAutoFit/>
          </a:bodyPr>
          <a:lstStyle/>
          <a:p>
            <a:r>
              <a:rPr lang="de-DE" sz="2000" b="1" dirty="0">
                <a:solidFill>
                  <a:schemeClr val="accent1">
                    <a:lumMod val="75000"/>
                  </a:schemeClr>
                </a:solidFill>
                <a:latin typeface="Calibri" panose="020F0502020204030204" pitchFamily="34" charset="0"/>
                <a:cs typeface="Calibri" panose="020F0502020204030204" pitchFamily="34" charset="0"/>
              </a:rPr>
              <a:t>4. Release </a:t>
            </a:r>
            <a:r>
              <a:rPr lang="de-DE" sz="2000" b="1" dirty="0" err="1">
                <a:solidFill>
                  <a:schemeClr val="accent1">
                    <a:lumMod val="75000"/>
                  </a:schemeClr>
                </a:solidFill>
                <a:latin typeface="Calibri" panose="020F0502020204030204" pitchFamily="34" charset="0"/>
                <a:cs typeface="Calibri" panose="020F0502020204030204" pitchFamily="34" charset="0"/>
              </a:rPr>
              <a:t>of</a:t>
            </a:r>
            <a:r>
              <a:rPr lang="de-DE" sz="2000" b="1" dirty="0">
                <a:solidFill>
                  <a:schemeClr val="accent1">
                    <a:lumMod val="75000"/>
                  </a:schemeClr>
                </a:solidFill>
                <a:latin typeface="Calibri" panose="020F0502020204030204" pitchFamily="34" charset="0"/>
                <a:cs typeface="Calibri" panose="020F0502020204030204" pitchFamily="34" charset="0"/>
              </a:rPr>
              <a:t> Hydrogen </a:t>
            </a:r>
            <a:r>
              <a:rPr lang="de-DE" sz="2000" b="1" dirty="0" err="1">
                <a:solidFill>
                  <a:schemeClr val="accent1">
                    <a:lumMod val="75000"/>
                  </a:schemeClr>
                </a:solidFill>
                <a:latin typeface="Calibri" panose="020F0502020204030204" pitchFamily="34" charset="0"/>
                <a:cs typeface="Calibri" panose="020F0502020204030204" pitchFamily="34" charset="0"/>
              </a:rPr>
              <a:t>while</a:t>
            </a:r>
            <a:r>
              <a:rPr lang="de-DE" sz="2000" b="1" dirty="0">
                <a:solidFill>
                  <a:schemeClr val="accent1">
                    <a:lumMod val="75000"/>
                  </a:schemeClr>
                </a:solidFill>
                <a:latin typeface="Calibri" panose="020F0502020204030204" pitchFamily="34" charset="0"/>
                <a:cs typeface="Calibri" panose="020F0502020204030204" pitchFamily="34" charset="0"/>
              </a:rPr>
              <a:t> </a:t>
            </a:r>
            <a:r>
              <a:rPr lang="de-DE" sz="2000" b="1" dirty="0" err="1">
                <a:solidFill>
                  <a:schemeClr val="accent1">
                    <a:lumMod val="75000"/>
                  </a:schemeClr>
                </a:solidFill>
                <a:latin typeface="Calibri" panose="020F0502020204030204" pitchFamily="34" charset="0"/>
                <a:cs typeface="Calibri" panose="020F0502020204030204" pitchFamily="34" charset="0"/>
              </a:rPr>
              <a:t>flooding</a:t>
            </a:r>
            <a:r>
              <a:rPr lang="de-DE" sz="2000" b="1" dirty="0">
                <a:solidFill>
                  <a:schemeClr val="accent1">
                    <a:lumMod val="75000"/>
                  </a:schemeClr>
                </a:solidFill>
                <a:latin typeface="Calibri" panose="020F0502020204030204" pitchFamily="34" charset="0"/>
                <a:cs typeface="Calibri" panose="020F0502020204030204" pitchFamily="34" charset="0"/>
              </a:rPr>
              <a:t> </a:t>
            </a:r>
            <a:r>
              <a:rPr lang="de-DE" sz="2000" b="1" dirty="0" err="1">
                <a:solidFill>
                  <a:schemeClr val="accent1">
                    <a:lumMod val="75000"/>
                  </a:schemeClr>
                </a:solidFill>
                <a:latin typeface="Calibri" panose="020F0502020204030204" pitchFamily="34" charset="0"/>
                <a:cs typeface="Calibri" panose="020F0502020204030204" pitchFamily="34" charset="0"/>
              </a:rPr>
              <a:t>intact</a:t>
            </a:r>
            <a:r>
              <a:rPr lang="de-DE" sz="2000" b="1" dirty="0">
                <a:solidFill>
                  <a:schemeClr val="accent1">
                    <a:lumMod val="75000"/>
                  </a:schemeClr>
                </a:solidFill>
                <a:latin typeface="Calibri" panose="020F0502020204030204" pitchFamily="34" charset="0"/>
                <a:cs typeface="Calibri" panose="020F0502020204030204" pitchFamily="34" charset="0"/>
              </a:rPr>
              <a:t> </a:t>
            </a:r>
            <a:r>
              <a:rPr lang="de-DE" sz="2000" b="1" dirty="0" err="1">
                <a:solidFill>
                  <a:schemeClr val="accent1">
                    <a:lumMod val="75000"/>
                  </a:schemeClr>
                </a:solidFill>
                <a:latin typeface="Calibri" panose="020F0502020204030204" pitchFamily="34" charset="0"/>
                <a:cs typeface="Calibri" panose="020F0502020204030204" pitchFamily="34" charset="0"/>
              </a:rPr>
              <a:t>batteries</a:t>
            </a:r>
            <a:endParaRPr lang="de-DE" sz="2000" b="1" dirty="0">
              <a:solidFill>
                <a:schemeClr val="accent1">
                  <a:lumMod val="75000"/>
                </a:schemeClr>
              </a:solidFill>
              <a:latin typeface="Calibri" panose="020F0502020204030204" pitchFamily="34" charset="0"/>
              <a:cs typeface="Calibri" panose="020F0502020204030204" pitchFamily="34" charset="0"/>
            </a:endParaRPr>
          </a:p>
        </p:txBody>
      </p:sp>
      <p:sp>
        <p:nvSpPr>
          <p:cNvPr id="2" name="Textfeld 1">
            <a:extLst>
              <a:ext uri="{FF2B5EF4-FFF2-40B4-BE49-F238E27FC236}">
                <a16:creationId xmlns:a16="http://schemas.microsoft.com/office/drawing/2014/main" id="{BA5DD877-701F-436F-AF78-5E3A3114070F}"/>
              </a:ext>
            </a:extLst>
          </p:cNvPr>
          <p:cNvSpPr txBox="1"/>
          <p:nvPr/>
        </p:nvSpPr>
        <p:spPr>
          <a:xfrm>
            <a:off x="656808" y="938023"/>
            <a:ext cx="6990696" cy="506292"/>
          </a:xfrm>
          <a:prstGeom prst="rect">
            <a:avLst/>
          </a:prstGeom>
          <a:noFill/>
        </p:spPr>
        <p:txBody>
          <a:bodyPr wrap="none" rtlCol="0">
            <a:spAutoFit/>
          </a:bodyPr>
          <a:lstStyle/>
          <a:p>
            <a:pPr>
              <a:lnSpc>
                <a:spcPct val="150000"/>
              </a:lnSpc>
            </a:pPr>
            <a:r>
              <a:rPr lang="de-DE" sz="2000" dirty="0">
                <a:latin typeface="Calibri" panose="020F0502020204030204" pitchFamily="34" charset="0"/>
                <a:cs typeface="Calibri" panose="020F0502020204030204" pitchFamily="34" charset="0"/>
              </a:rPr>
              <a:t>Flooding </a:t>
            </a:r>
            <a:r>
              <a:rPr lang="de-DE" sz="2000" dirty="0" err="1">
                <a:latin typeface="Calibri" panose="020F0502020204030204" pitchFamily="34" charset="0"/>
                <a:cs typeface="Calibri" panose="020F0502020204030204" pitchFamily="34" charset="0"/>
              </a:rPr>
              <a:t>of</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intact</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batteries</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with</a:t>
            </a:r>
            <a:r>
              <a:rPr lang="de-DE" sz="2000" dirty="0">
                <a:latin typeface="Calibri" panose="020F0502020204030204" pitchFamily="34" charset="0"/>
                <a:cs typeface="Calibri" panose="020F0502020204030204" pitchFamily="34" charset="0"/>
              </a:rPr>
              <a:t> open </a:t>
            </a:r>
            <a:r>
              <a:rPr lang="de-DE" sz="2000" dirty="0" err="1">
                <a:latin typeface="Calibri" panose="020F0502020204030204" pitchFamily="34" charset="0"/>
                <a:cs typeface="Calibri" panose="020F0502020204030204" pitchFamily="34" charset="0"/>
              </a:rPr>
              <a:t>electrodes</a:t>
            </a:r>
            <a:r>
              <a:rPr lang="de-DE" sz="2000" dirty="0">
                <a:latin typeface="Calibri" panose="020F0502020204030204" pitchFamily="34" charset="0"/>
                <a:cs typeface="Calibri" panose="020F0502020204030204" pitchFamily="34" charset="0"/>
              </a:rPr>
              <a:t> (e.g. at </a:t>
            </a:r>
            <a:r>
              <a:rPr lang="de-DE" sz="2000" dirty="0" err="1">
                <a:latin typeface="Calibri" panose="020F0502020204030204" pitchFamily="34" charset="0"/>
                <a:cs typeface="Calibri" panose="020F0502020204030204" pitchFamily="34" charset="0"/>
              </a:rPr>
              <a:t>storages</a:t>
            </a:r>
            <a:r>
              <a:rPr lang="de-DE" sz="2000" dirty="0">
                <a:latin typeface="Calibri" panose="020F0502020204030204" pitchFamily="34" charset="0"/>
                <a:cs typeface="Calibri" panose="020F0502020204030204" pitchFamily="34" charset="0"/>
              </a:rPr>
              <a:t>)</a:t>
            </a:r>
          </a:p>
        </p:txBody>
      </p:sp>
      <p:sp>
        <p:nvSpPr>
          <p:cNvPr id="10" name="Titel 1">
            <a:extLst>
              <a:ext uri="{FF2B5EF4-FFF2-40B4-BE49-F238E27FC236}">
                <a16:creationId xmlns:a16="http://schemas.microsoft.com/office/drawing/2014/main" id="{D4CA6AB4-0A49-448E-93E5-E94B8B9D3823}"/>
              </a:ext>
            </a:extLst>
          </p:cNvPr>
          <p:cNvSpPr>
            <a:spLocks noGrp="1"/>
          </p:cNvSpPr>
          <p:nvPr>
            <p:ph type="title"/>
          </p:nvPr>
        </p:nvSpPr>
        <p:spPr>
          <a:xfrm>
            <a:off x="336000" y="92481"/>
            <a:ext cx="11520000" cy="615949"/>
          </a:xfrm>
        </p:spPr>
        <p:txBody>
          <a:bodyPr/>
          <a:lstStyle/>
          <a:p>
            <a:r>
              <a:rPr lang="de-DE" dirty="0">
                <a:solidFill>
                  <a:schemeClr val="accent2"/>
                </a:solidFill>
                <a:latin typeface="Calibri" panose="020F0502020204030204" pitchFamily="34" charset="0"/>
                <a:cs typeface="Calibri" panose="020F0502020204030204" pitchFamily="34" charset="0"/>
              </a:rPr>
              <a:t>Release </a:t>
            </a:r>
            <a:r>
              <a:rPr lang="de-DE" dirty="0" err="1">
                <a:solidFill>
                  <a:schemeClr val="accent2"/>
                </a:solidFill>
                <a:latin typeface="Calibri" panose="020F0502020204030204" pitchFamily="34" charset="0"/>
                <a:cs typeface="Calibri" panose="020F0502020204030204" pitchFamily="34" charset="0"/>
              </a:rPr>
              <a:t>of</a:t>
            </a:r>
            <a:r>
              <a:rPr lang="de-DE" dirty="0">
                <a:solidFill>
                  <a:schemeClr val="accent2"/>
                </a:solidFill>
                <a:latin typeface="Calibri" panose="020F0502020204030204" pitchFamily="34" charset="0"/>
                <a:cs typeface="Calibri" panose="020F0502020204030204" pitchFamily="34" charset="0"/>
              </a:rPr>
              <a:t> Hydrogen</a:t>
            </a:r>
            <a:endParaRPr lang="de-DE" sz="2400" dirty="0">
              <a:solidFill>
                <a:schemeClr val="accent2"/>
              </a:solidFill>
              <a:latin typeface="Calibri" panose="020F0502020204030204" pitchFamily="34" charset="0"/>
              <a:cs typeface="Calibri" panose="020F0502020204030204" pitchFamily="34" charset="0"/>
            </a:endParaRPr>
          </a:p>
        </p:txBody>
      </p:sp>
      <p:sp>
        <p:nvSpPr>
          <p:cNvPr id="8" name="Textfeld 7">
            <a:extLst>
              <a:ext uri="{FF2B5EF4-FFF2-40B4-BE49-F238E27FC236}">
                <a16:creationId xmlns:a16="http://schemas.microsoft.com/office/drawing/2014/main" id="{37711204-33CD-45B9-BB51-2A44757CDA81}"/>
              </a:ext>
            </a:extLst>
          </p:cNvPr>
          <p:cNvSpPr txBox="1"/>
          <p:nvPr/>
        </p:nvSpPr>
        <p:spPr>
          <a:xfrm>
            <a:off x="548686" y="5325730"/>
            <a:ext cx="6060570" cy="707886"/>
          </a:xfrm>
          <a:prstGeom prst="rect">
            <a:avLst/>
          </a:prstGeom>
          <a:noFill/>
          <a:ln>
            <a:solidFill>
              <a:schemeClr val="accent1"/>
            </a:solidFill>
          </a:ln>
        </p:spPr>
        <p:txBody>
          <a:bodyPr wrap="none" rtlCol="0">
            <a:spAutoFit/>
          </a:bodyPr>
          <a:lstStyle/>
          <a:p>
            <a:r>
              <a:rPr lang="de-DE" sz="2000" b="1" dirty="0">
                <a:solidFill>
                  <a:srgbClr val="FF0000"/>
                </a:solidFill>
                <a:latin typeface="Calibri" panose="020F0502020204030204" pitchFamily="34" charset="0"/>
                <a:cs typeface="Calibri" panose="020F0502020204030204" pitchFamily="34" charset="0"/>
              </a:rPr>
              <a:t>In </a:t>
            </a:r>
            <a:r>
              <a:rPr lang="de-DE" sz="2000" b="1" dirty="0" err="1">
                <a:solidFill>
                  <a:srgbClr val="FF0000"/>
                </a:solidFill>
                <a:latin typeface="Calibri" panose="020F0502020204030204" pitchFamily="34" charset="0"/>
                <a:cs typeface="Calibri" panose="020F0502020204030204" pitchFamily="34" charset="0"/>
              </a:rPr>
              <a:t>closed</a:t>
            </a:r>
            <a:r>
              <a:rPr lang="de-DE" sz="2000" b="1" dirty="0">
                <a:solidFill>
                  <a:srgbClr val="FF0000"/>
                </a:solidFill>
                <a:latin typeface="Calibri" panose="020F0502020204030204" pitchFamily="34" charset="0"/>
                <a:cs typeface="Calibri" panose="020F0502020204030204" pitchFamily="34" charset="0"/>
              </a:rPr>
              <a:t> </a:t>
            </a:r>
            <a:r>
              <a:rPr lang="de-DE" sz="2000" b="1" dirty="0" err="1">
                <a:solidFill>
                  <a:srgbClr val="FF0000"/>
                </a:solidFill>
                <a:latin typeface="Calibri" panose="020F0502020204030204" pitchFamily="34" charset="0"/>
                <a:cs typeface="Calibri" panose="020F0502020204030204" pitchFamily="34" charset="0"/>
              </a:rPr>
              <a:t>rooms</a:t>
            </a:r>
            <a:r>
              <a:rPr lang="de-DE" sz="2000" b="1" dirty="0">
                <a:solidFill>
                  <a:srgbClr val="FF0000"/>
                </a:solidFill>
                <a:latin typeface="Calibri" panose="020F0502020204030204" pitchFamily="34" charset="0"/>
                <a:cs typeface="Calibri" panose="020F0502020204030204" pitchFamily="34" charset="0"/>
              </a:rPr>
              <a:t> an explosive </a:t>
            </a:r>
            <a:r>
              <a:rPr lang="de-DE" sz="2000" b="1" dirty="0" err="1">
                <a:solidFill>
                  <a:srgbClr val="FF0000"/>
                </a:solidFill>
                <a:latin typeface="Calibri" panose="020F0502020204030204" pitchFamily="34" charset="0"/>
                <a:cs typeface="Calibri" panose="020F0502020204030204" pitchFamily="34" charset="0"/>
              </a:rPr>
              <a:t>atmosphere</a:t>
            </a:r>
            <a:r>
              <a:rPr lang="de-DE" sz="2000" b="1" dirty="0">
                <a:solidFill>
                  <a:srgbClr val="FF0000"/>
                </a:solidFill>
                <a:latin typeface="Calibri" panose="020F0502020204030204" pitchFamily="34" charset="0"/>
                <a:cs typeface="Calibri" panose="020F0502020204030204" pitchFamily="34" charset="0"/>
              </a:rPr>
              <a:t> </a:t>
            </a:r>
            <a:r>
              <a:rPr lang="de-DE" sz="2000" b="1" dirty="0" err="1">
                <a:solidFill>
                  <a:srgbClr val="FF0000"/>
                </a:solidFill>
                <a:latin typeface="Calibri" panose="020F0502020204030204" pitchFamily="34" charset="0"/>
                <a:cs typeface="Calibri" panose="020F0502020204030204" pitchFamily="34" charset="0"/>
              </a:rPr>
              <a:t>can</a:t>
            </a:r>
            <a:r>
              <a:rPr lang="de-DE" sz="2000" b="1" dirty="0">
                <a:solidFill>
                  <a:srgbClr val="FF0000"/>
                </a:solidFill>
                <a:latin typeface="Calibri" panose="020F0502020204030204" pitchFamily="34" charset="0"/>
                <a:cs typeface="Calibri" panose="020F0502020204030204" pitchFamily="34" charset="0"/>
              </a:rPr>
              <a:t> </a:t>
            </a:r>
            <a:r>
              <a:rPr lang="de-DE" sz="2000" b="1" dirty="0" err="1">
                <a:solidFill>
                  <a:srgbClr val="FF0000"/>
                </a:solidFill>
                <a:latin typeface="Calibri" panose="020F0502020204030204" pitchFamily="34" charset="0"/>
                <a:cs typeface="Calibri" panose="020F0502020204030204" pitchFamily="34" charset="0"/>
              </a:rPr>
              <a:t>develop</a:t>
            </a:r>
            <a:r>
              <a:rPr lang="de-DE" sz="2000" b="1" dirty="0">
                <a:solidFill>
                  <a:srgbClr val="FF0000"/>
                </a:solidFill>
                <a:latin typeface="Calibri" panose="020F0502020204030204" pitchFamily="34" charset="0"/>
                <a:cs typeface="Calibri" panose="020F0502020204030204" pitchFamily="34" charset="0"/>
              </a:rPr>
              <a:t>!</a:t>
            </a:r>
          </a:p>
          <a:p>
            <a:endParaRPr lang="de-DE" sz="2000" dirty="0"/>
          </a:p>
        </p:txBody>
      </p:sp>
    </p:spTree>
    <p:extLst>
      <p:ext uri="{BB962C8B-B14F-4D97-AF65-F5344CB8AC3E}">
        <p14:creationId xmlns:p14="http://schemas.microsoft.com/office/powerpoint/2010/main" val="319892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0235E65-443C-42EF-B3CD-C0EED9ECAE61}"/>
              </a:ext>
            </a:extLst>
          </p:cNvPr>
          <p:cNvSpPr txBox="1"/>
          <p:nvPr/>
        </p:nvSpPr>
        <p:spPr>
          <a:xfrm>
            <a:off x="3143250" y="6495372"/>
            <a:ext cx="6048002" cy="338554"/>
          </a:xfrm>
          <a:prstGeom prst="rect">
            <a:avLst/>
          </a:prstGeom>
          <a:noFill/>
        </p:spPr>
        <p:txBody>
          <a:bodyPr wrap="none" rtlCol="0">
            <a:spAutoFit/>
          </a:bodyPr>
          <a:lstStyle/>
          <a:p>
            <a:r>
              <a:rPr lang="de-DE" sz="1600" dirty="0">
                <a:solidFill>
                  <a:schemeClr val="bg1">
                    <a:lumMod val="95000"/>
                  </a:schemeClr>
                </a:solidFill>
                <a:latin typeface="Calibri" panose="020F0502020204030204" pitchFamily="34" charset="0"/>
                <a:cs typeface="Calibri" panose="020F0502020204030204" pitchFamily="34" charset="0"/>
              </a:rPr>
              <a:t>Dr. Dana Meißner, Institut für Sicherheitstechnik / Schiffssicherheit e.V.</a:t>
            </a:r>
          </a:p>
        </p:txBody>
      </p:sp>
      <p:sp>
        <p:nvSpPr>
          <p:cNvPr id="2" name="Textfeld 1">
            <a:extLst>
              <a:ext uri="{FF2B5EF4-FFF2-40B4-BE49-F238E27FC236}">
                <a16:creationId xmlns:a16="http://schemas.microsoft.com/office/drawing/2014/main" id="{BA5DD877-701F-436F-AF78-5E3A3114070F}"/>
              </a:ext>
            </a:extLst>
          </p:cNvPr>
          <p:cNvSpPr txBox="1"/>
          <p:nvPr/>
        </p:nvSpPr>
        <p:spPr>
          <a:xfrm>
            <a:off x="548686" y="811713"/>
            <a:ext cx="6169253" cy="506292"/>
          </a:xfrm>
          <a:prstGeom prst="rect">
            <a:avLst/>
          </a:prstGeom>
          <a:noFill/>
        </p:spPr>
        <p:txBody>
          <a:bodyPr wrap="none" rtlCol="0">
            <a:spAutoFit/>
          </a:bodyPr>
          <a:lstStyle/>
          <a:p>
            <a:pPr>
              <a:lnSpc>
                <a:spcPct val="150000"/>
              </a:lnSpc>
            </a:pPr>
            <a:r>
              <a:rPr lang="de-DE" sz="2000" dirty="0">
                <a:latin typeface="Calibri" panose="020F0502020204030204" pitchFamily="34" charset="0"/>
                <a:cs typeface="Calibri" panose="020F0502020204030204" pitchFamily="34" charset="0"/>
              </a:rPr>
              <a:t>LIMITING OXYGEN CONCENTRATION </a:t>
            </a:r>
            <a:r>
              <a:rPr lang="de-DE" sz="2000" dirty="0" err="1">
                <a:latin typeface="Calibri" panose="020F0502020204030204" pitchFamily="34" charset="0"/>
                <a:cs typeface="Calibri" panose="020F0502020204030204" pitchFamily="34" charset="0"/>
              </a:rPr>
              <a:t>of</a:t>
            </a:r>
            <a:r>
              <a:rPr lang="de-DE" sz="2000" dirty="0">
                <a:latin typeface="Calibri" panose="020F0502020204030204" pitchFamily="34" charset="0"/>
                <a:cs typeface="Calibri" panose="020F0502020204030204" pitchFamily="34" charset="0"/>
              </a:rPr>
              <a:t> Hydrogen: 5 </a:t>
            </a:r>
            <a:r>
              <a:rPr lang="de-DE" sz="2000" dirty="0" err="1">
                <a:latin typeface="Calibri" panose="020F0502020204030204" pitchFamily="34" charset="0"/>
                <a:cs typeface="Calibri" panose="020F0502020204030204" pitchFamily="34" charset="0"/>
              </a:rPr>
              <a:t>Vol</a:t>
            </a:r>
            <a:r>
              <a:rPr lang="de-DE" sz="2000" dirty="0">
                <a:latin typeface="Calibri" panose="020F0502020204030204" pitchFamily="34" charset="0"/>
                <a:cs typeface="Calibri" panose="020F0502020204030204" pitchFamily="34" charset="0"/>
              </a:rPr>
              <a:t> %</a:t>
            </a:r>
          </a:p>
        </p:txBody>
      </p:sp>
      <p:sp>
        <p:nvSpPr>
          <p:cNvPr id="8" name="Textfeld 7">
            <a:extLst>
              <a:ext uri="{FF2B5EF4-FFF2-40B4-BE49-F238E27FC236}">
                <a16:creationId xmlns:a16="http://schemas.microsoft.com/office/drawing/2014/main" id="{E21FF9D5-494B-4638-8960-292C2E565B29}"/>
              </a:ext>
            </a:extLst>
          </p:cNvPr>
          <p:cNvSpPr txBox="1"/>
          <p:nvPr/>
        </p:nvSpPr>
        <p:spPr>
          <a:xfrm>
            <a:off x="548686" y="1889805"/>
            <a:ext cx="10416988" cy="3276282"/>
          </a:xfrm>
          <a:prstGeom prst="rect">
            <a:avLst/>
          </a:prstGeom>
          <a:noFill/>
        </p:spPr>
        <p:txBody>
          <a:bodyPr wrap="square" rtlCol="0">
            <a:spAutoFit/>
          </a:bodyPr>
          <a:lstStyle/>
          <a:p>
            <a:pPr>
              <a:lnSpc>
                <a:spcPct val="150000"/>
              </a:lnSpc>
            </a:pPr>
            <a:r>
              <a:rPr lang="de-DE" sz="2000" b="1" dirty="0">
                <a:solidFill>
                  <a:srgbClr val="FF0000"/>
                </a:solidFill>
                <a:latin typeface="Calibri" panose="020F0502020204030204" pitchFamily="34" charset="0"/>
                <a:cs typeface="Calibri" panose="020F0502020204030204" pitchFamily="34" charset="0"/>
              </a:rPr>
              <a:t>SUMMARY:</a:t>
            </a:r>
          </a:p>
          <a:p>
            <a:pPr>
              <a:lnSpc>
                <a:spcPct val="150000"/>
              </a:lnSpc>
            </a:pPr>
            <a:r>
              <a:rPr lang="en-US" sz="2000" b="1" dirty="0">
                <a:latin typeface="Calibri" panose="020F0502020204030204" pitchFamily="34" charset="0"/>
                <a:cs typeface="Calibri" panose="020F0502020204030204" pitchFamily="34" charset="0"/>
              </a:rPr>
              <a:t>before and during the fire </a:t>
            </a:r>
            <a:endParaRPr lang="en-US" sz="2000" b="1" dirty="0">
              <a:solidFill>
                <a:srgbClr val="FF0000"/>
              </a:solidFill>
              <a:latin typeface="Calibri" panose="020F0502020204030204" pitchFamily="34" charset="0"/>
              <a:cs typeface="Calibri" panose="020F0502020204030204" pitchFamily="34" charset="0"/>
            </a:endParaRPr>
          </a:p>
          <a:p>
            <a:pPr>
              <a:lnSpc>
                <a:spcPct val="150000"/>
              </a:lnSpc>
            </a:pPr>
            <a:r>
              <a:rPr lang="en-US" sz="2000" b="1" dirty="0">
                <a:solidFill>
                  <a:srgbClr val="FF0000"/>
                </a:solidFill>
                <a:latin typeface="Calibri" panose="020F0502020204030204" pitchFamily="34" charset="0"/>
                <a:cs typeface="Calibri" panose="020F0502020204030204" pitchFamily="34" charset="0"/>
              </a:rPr>
              <a:t>It is above all hydrogen which is released from the cell that supports the external combustion for a long time, as it still burns even with very low oxygen concentrations. </a:t>
            </a:r>
          </a:p>
          <a:p>
            <a:pPr>
              <a:lnSpc>
                <a:spcPct val="150000"/>
              </a:lnSpc>
            </a:pPr>
            <a:endParaRPr lang="en-US" sz="2000" b="1" dirty="0">
              <a:solidFill>
                <a:srgbClr val="FF0000"/>
              </a:solidFill>
              <a:latin typeface="Calibri" panose="020F0502020204030204" pitchFamily="34" charset="0"/>
              <a:cs typeface="Calibri" panose="020F0502020204030204" pitchFamily="34" charset="0"/>
            </a:endParaRPr>
          </a:p>
          <a:p>
            <a:pPr>
              <a:lnSpc>
                <a:spcPct val="150000"/>
              </a:lnSpc>
            </a:pPr>
            <a:r>
              <a:rPr lang="en-US" sz="2000" b="1" dirty="0">
                <a:latin typeface="Calibri" panose="020F0502020204030204" pitchFamily="34" charset="0"/>
                <a:cs typeface="Calibri" panose="020F0502020204030204" pitchFamily="34" charset="0"/>
              </a:rPr>
              <a:t>After fire / without fire </a:t>
            </a:r>
          </a:p>
          <a:p>
            <a:pPr>
              <a:lnSpc>
                <a:spcPct val="150000"/>
              </a:lnSpc>
            </a:pPr>
            <a:r>
              <a:rPr lang="en-US" sz="2000" b="1" dirty="0">
                <a:solidFill>
                  <a:srgbClr val="FF0000"/>
                </a:solidFill>
                <a:latin typeface="Calibri" panose="020F0502020204030204" pitchFamily="34" charset="0"/>
                <a:cs typeface="Calibri" panose="020F0502020204030204" pitchFamily="34" charset="0"/>
              </a:rPr>
              <a:t>Hydrogen can be released from flooded batteries. </a:t>
            </a:r>
            <a:endParaRPr lang="de-DE" sz="2000" b="1" dirty="0">
              <a:solidFill>
                <a:srgbClr val="FF0000"/>
              </a:solidFill>
              <a:latin typeface="Calibri" panose="020F0502020204030204" pitchFamily="34" charset="0"/>
              <a:cs typeface="Calibri" panose="020F0502020204030204" pitchFamily="34" charset="0"/>
            </a:endParaRPr>
          </a:p>
        </p:txBody>
      </p:sp>
      <p:sp>
        <p:nvSpPr>
          <p:cNvPr id="10" name="Titel 1">
            <a:extLst>
              <a:ext uri="{FF2B5EF4-FFF2-40B4-BE49-F238E27FC236}">
                <a16:creationId xmlns:a16="http://schemas.microsoft.com/office/drawing/2014/main" id="{614AF6BE-14D0-4E31-8F0B-AE03F169AB73}"/>
              </a:ext>
            </a:extLst>
          </p:cNvPr>
          <p:cNvSpPr>
            <a:spLocks noGrp="1"/>
          </p:cNvSpPr>
          <p:nvPr>
            <p:ph type="title"/>
          </p:nvPr>
        </p:nvSpPr>
        <p:spPr>
          <a:xfrm>
            <a:off x="336000" y="92481"/>
            <a:ext cx="11520000" cy="615949"/>
          </a:xfrm>
        </p:spPr>
        <p:txBody>
          <a:bodyPr/>
          <a:lstStyle/>
          <a:p>
            <a:r>
              <a:rPr lang="de-DE" dirty="0">
                <a:solidFill>
                  <a:schemeClr val="accent2"/>
                </a:solidFill>
                <a:latin typeface="Calibri" panose="020F0502020204030204" pitchFamily="34" charset="0"/>
                <a:cs typeface="Calibri" panose="020F0502020204030204" pitchFamily="34" charset="0"/>
              </a:rPr>
              <a:t>The Ghost </a:t>
            </a:r>
            <a:r>
              <a:rPr lang="de-DE" dirty="0" err="1">
                <a:solidFill>
                  <a:schemeClr val="accent2"/>
                </a:solidFill>
                <a:latin typeface="Calibri" panose="020F0502020204030204" pitchFamily="34" charset="0"/>
                <a:cs typeface="Calibri" panose="020F0502020204030204" pitchFamily="34" charset="0"/>
              </a:rPr>
              <a:t>of</a:t>
            </a:r>
            <a:r>
              <a:rPr lang="de-DE" dirty="0">
                <a:solidFill>
                  <a:schemeClr val="accent2"/>
                </a:solidFill>
                <a:latin typeface="Calibri" panose="020F0502020204030204" pitchFamily="34" charset="0"/>
                <a:cs typeface="Calibri" panose="020F0502020204030204" pitchFamily="34" charset="0"/>
              </a:rPr>
              <a:t> Hydrogen</a:t>
            </a:r>
            <a:endParaRPr lang="de-DE" sz="2400"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4213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D5B216D1-DF4C-40EE-B6BD-39CE8FAD13AA}"/>
              </a:ext>
            </a:extLst>
          </p:cNvPr>
          <p:cNvSpPr>
            <a:spLocks noGrp="1"/>
          </p:cNvSpPr>
          <p:nvPr>
            <p:ph type="title"/>
          </p:nvPr>
        </p:nvSpPr>
        <p:spPr>
          <a:xfrm>
            <a:off x="336000" y="92481"/>
            <a:ext cx="11520000" cy="615949"/>
          </a:xfrm>
        </p:spPr>
        <p:txBody>
          <a:bodyPr/>
          <a:lstStyle/>
          <a:p>
            <a:r>
              <a:rPr lang="de-DE" dirty="0">
                <a:solidFill>
                  <a:schemeClr val="accent2"/>
                </a:solidFill>
                <a:latin typeface="Calibri" panose="020F0502020204030204" pitchFamily="34" charset="0"/>
                <a:cs typeface="Calibri" panose="020F0502020204030204" pitchFamily="34" charset="0"/>
              </a:rPr>
              <a:t>The Ghost </a:t>
            </a:r>
            <a:r>
              <a:rPr lang="de-DE" dirty="0" err="1">
                <a:solidFill>
                  <a:schemeClr val="accent2"/>
                </a:solidFill>
                <a:latin typeface="Calibri" panose="020F0502020204030204" pitchFamily="34" charset="0"/>
                <a:cs typeface="Calibri" panose="020F0502020204030204" pitchFamily="34" charset="0"/>
              </a:rPr>
              <a:t>of</a:t>
            </a:r>
            <a:r>
              <a:rPr lang="de-DE" dirty="0">
                <a:solidFill>
                  <a:schemeClr val="accent2"/>
                </a:solidFill>
                <a:latin typeface="Calibri" panose="020F0502020204030204" pitchFamily="34" charset="0"/>
                <a:cs typeface="Calibri" panose="020F0502020204030204" pitchFamily="34" charset="0"/>
              </a:rPr>
              <a:t> Oxygen</a:t>
            </a:r>
            <a:endParaRPr lang="de-DE" sz="2400" dirty="0">
              <a:solidFill>
                <a:schemeClr val="accent2"/>
              </a:solidFill>
              <a:latin typeface="Calibri" panose="020F0502020204030204" pitchFamily="34" charset="0"/>
              <a:cs typeface="Calibri" panose="020F0502020204030204" pitchFamily="34" charset="0"/>
            </a:endParaRPr>
          </a:p>
        </p:txBody>
      </p:sp>
      <p:sp>
        <p:nvSpPr>
          <p:cNvPr id="2" name="Textfeld 1">
            <a:extLst>
              <a:ext uri="{FF2B5EF4-FFF2-40B4-BE49-F238E27FC236}">
                <a16:creationId xmlns:a16="http://schemas.microsoft.com/office/drawing/2014/main" id="{1DA5D01B-7358-46DC-8B44-A129623B265F}"/>
              </a:ext>
            </a:extLst>
          </p:cNvPr>
          <p:cNvSpPr txBox="1"/>
          <p:nvPr/>
        </p:nvSpPr>
        <p:spPr>
          <a:xfrm>
            <a:off x="4857750" y="1495425"/>
            <a:ext cx="45719" cy="369332"/>
          </a:xfrm>
          <a:prstGeom prst="rect">
            <a:avLst/>
          </a:prstGeom>
          <a:noFill/>
        </p:spPr>
        <p:txBody>
          <a:bodyPr wrap="square" rtlCol="0">
            <a:spAutoFit/>
          </a:bodyPr>
          <a:lstStyle/>
          <a:p>
            <a:endParaRPr lang="de-DE" dirty="0"/>
          </a:p>
        </p:txBody>
      </p:sp>
      <p:sp>
        <p:nvSpPr>
          <p:cNvPr id="3" name="Textfeld 2">
            <a:extLst>
              <a:ext uri="{FF2B5EF4-FFF2-40B4-BE49-F238E27FC236}">
                <a16:creationId xmlns:a16="http://schemas.microsoft.com/office/drawing/2014/main" id="{3CE121BD-206F-4007-8E2E-2025CB374BAF}"/>
              </a:ext>
            </a:extLst>
          </p:cNvPr>
          <p:cNvSpPr txBox="1"/>
          <p:nvPr/>
        </p:nvSpPr>
        <p:spPr>
          <a:xfrm>
            <a:off x="2747596" y="6495372"/>
            <a:ext cx="5501314" cy="338554"/>
          </a:xfrm>
          <a:prstGeom prst="rect">
            <a:avLst/>
          </a:prstGeom>
          <a:noFill/>
        </p:spPr>
        <p:txBody>
          <a:bodyPr wrap="none" rtlCol="0">
            <a:spAutoFit/>
          </a:bodyPr>
          <a:lstStyle/>
          <a:p>
            <a:r>
              <a:rPr lang="de-DE" sz="1600" dirty="0">
                <a:solidFill>
                  <a:schemeClr val="bg1">
                    <a:lumMod val="95000"/>
                  </a:schemeClr>
                </a:solidFill>
                <a:latin typeface="Calibri" panose="020F0502020204030204" pitchFamily="34" charset="0"/>
                <a:cs typeface="Calibri" panose="020F0502020204030204" pitchFamily="34" charset="0"/>
              </a:rPr>
              <a:t>Dr. Dana Meißner, Conference on </a:t>
            </a:r>
            <a:r>
              <a:rPr lang="de-DE" sz="1600" dirty="0" err="1">
                <a:solidFill>
                  <a:schemeClr val="bg1">
                    <a:lumMod val="95000"/>
                  </a:schemeClr>
                </a:solidFill>
                <a:latin typeface="Calibri" panose="020F0502020204030204" pitchFamily="34" charset="0"/>
                <a:cs typeface="Calibri" panose="020F0502020204030204" pitchFamily="34" charset="0"/>
              </a:rPr>
              <a:t>Fire</a:t>
            </a:r>
            <a:r>
              <a:rPr lang="de-DE" sz="1600" dirty="0">
                <a:solidFill>
                  <a:schemeClr val="bg1">
                    <a:lumMod val="95000"/>
                  </a:schemeClr>
                </a:solidFill>
                <a:latin typeface="Calibri" panose="020F0502020204030204" pitchFamily="34" charset="0"/>
                <a:cs typeface="Calibri" panose="020F0502020204030204" pitchFamily="34" charset="0"/>
              </a:rPr>
              <a:t> </a:t>
            </a:r>
            <a:r>
              <a:rPr lang="de-DE" sz="1600" dirty="0" err="1">
                <a:solidFill>
                  <a:schemeClr val="bg1">
                    <a:lumMod val="95000"/>
                  </a:schemeClr>
                </a:solidFill>
                <a:latin typeface="Calibri" panose="020F0502020204030204" pitchFamily="34" charset="0"/>
                <a:cs typeface="Calibri" panose="020F0502020204030204" pitchFamily="34" charset="0"/>
              </a:rPr>
              <a:t>Saftey</a:t>
            </a:r>
            <a:r>
              <a:rPr lang="de-DE" sz="1600" dirty="0">
                <a:solidFill>
                  <a:schemeClr val="bg1">
                    <a:lumMod val="95000"/>
                  </a:schemeClr>
                </a:solidFill>
                <a:latin typeface="Calibri" panose="020F0502020204030204" pitchFamily="34" charset="0"/>
                <a:cs typeface="Calibri" panose="020F0502020204030204" pitchFamily="34" charset="0"/>
              </a:rPr>
              <a:t> at </a:t>
            </a:r>
            <a:r>
              <a:rPr lang="de-DE" sz="1600" dirty="0" err="1">
                <a:solidFill>
                  <a:schemeClr val="bg1">
                    <a:lumMod val="95000"/>
                  </a:schemeClr>
                </a:solidFill>
                <a:latin typeface="Calibri" panose="020F0502020204030204" pitchFamily="34" charset="0"/>
                <a:cs typeface="Calibri" panose="020F0502020204030204" pitchFamily="34" charset="0"/>
              </a:rPr>
              <a:t>Sea</a:t>
            </a:r>
            <a:r>
              <a:rPr lang="de-DE" sz="1600" dirty="0">
                <a:solidFill>
                  <a:schemeClr val="bg1">
                    <a:lumMod val="95000"/>
                  </a:schemeClr>
                </a:solidFill>
                <a:latin typeface="Calibri" panose="020F0502020204030204" pitchFamily="34" charset="0"/>
                <a:cs typeface="Calibri" panose="020F0502020204030204" pitchFamily="34" charset="0"/>
              </a:rPr>
              <a:t>, 14. 12. 2021</a:t>
            </a:r>
          </a:p>
        </p:txBody>
      </p:sp>
      <p:sp>
        <p:nvSpPr>
          <p:cNvPr id="5" name="Textfeld 4">
            <a:extLst>
              <a:ext uri="{FF2B5EF4-FFF2-40B4-BE49-F238E27FC236}">
                <a16:creationId xmlns:a16="http://schemas.microsoft.com/office/drawing/2014/main" id="{3C5A0273-90C4-4690-9B1B-73935FCE4886}"/>
              </a:ext>
            </a:extLst>
          </p:cNvPr>
          <p:cNvSpPr txBox="1"/>
          <p:nvPr/>
        </p:nvSpPr>
        <p:spPr>
          <a:xfrm>
            <a:off x="582029" y="2243889"/>
            <a:ext cx="6723016" cy="2062103"/>
          </a:xfrm>
          <a:prstGeom prst="rect">
            <a:avLst/>
          </a:prstGeom>
          <a:noFill/>
        </p:spPr>
        <p:txBody>
          <a:bodyPr wrap="square" rtlCol="0">
            <a:spAutoFit/>
          </a:bodyPr>
          <a:lstStyle/>
          <a:p>
            <a:br>
              <a:rPr lang="de-DE" dirty="0">
                <a:latin typeface="Calibri" panose="020F0502020204030204" pitchFamily="34" charset="0"/>
                <a:cs typeface="Calibri" panose="020F0502020204030204" pitchFamily="34" charset="0"/>
              </a:rPr>
            </a:br>
            <a:r>
              <a:rPr lang="en-US" sz="2000" i="1" dirty="0">
                <a:latin typeface="Calibri" panose="020F0502020204030204" pitchFamily="34" charset="0"/>
                <a:cs typeface="Calibri" panose="020F0502020204030204" pitchFamily="34" charset="0"/>
              </a:rPr>
              <a:t>Lithium-ion battery fires are considered very difficult to fight. Extinguishing attempts with conventional inert agents are mostly unsuccessful, </a:t>
            </a:r>
            <a:r>
              <a:rPr lang="en-US" sz="2000" i="1" dirty="0">
                <a:solidFill>
                  <a:srgbClr val="FF0000"/>
                </a:solidFill>
                <a:latin typeface="Calibri" panose="020F0502020204030204" pitchFamily="34" charset="0"/>
                <a:cs typeface="Calibri" panose="020F0502020204030204" pitchFamily="34" charset="0"/>
              </a:rPr>
              <a:t>as lithium-ion cells generate the oxygen required for a fire themselves</a:t>
            </a:r>
            <a:r>
              <a:rPr lang="en-US" sz="2000" i="1" dirty="0">
                <a:latin typeface="Calibri" panose="020F0502020204030204" pitchFamily="34" charset="0"/>
                <a:cs typeface="Calibri" panose="020F0502020204030204" pitchFamily="34" charset="0"/>
              </a:rPr>
              <a:t>.</a:t>
            </a:r>
            <a:endParaRPr lang="de-DE" sz="2000" i="1" dirty="0">
              <a:solidFill>
                <a:srgbClr val="FF0000"/>
              </a:solidFill>
              <a:effectLst/>
              <a:latin typeface="Calibri" panose="020F0502020204030204" pitchFamily="34" charset="0"/>
              <a:cs typeface="Calibri" panose="020F0502020204030204" pitchFamily="34" charset="0"/>
            </a:endParaRPr>
          </a:p>
          <a:p>
            <a:endParaRPr lang="de-DE" dirty="0">
              <a:effectLst/>
              <a:latin typeface="Calibri" panose="020F0502020204030204" pitchFamily="34" charset="0"/>
              <a:cs typeface="Calibri" panose="020F0502020204030204" pitchFamily="34" charset="0"/>
            </a:endParaRPr>
          </a:p>
          <a:p>
            <a:r>
              <a:rPr lang="de-DE" sz="1200" dirty="0">
                <a:effectLst/>
                <a:latin typeface="Calibri" panose="020F0502020204030204" pitchFamily="34" charset="0"/>
                <a:cs typeface="Calibri" panose="020F0502020204030204" pitchFamily="34" charset="0"/>
              </a:rPr>
              <a:t>https://www.denios.de/unternehmen/denios-magazin/brandbekaempfung-bei-lithium-batteriebraenden </a:t>
            </a:r>
            <a:endParaRPr lang="de-DE" sz="1200" dirty="0">
              <a:latin typeface="Calibri" panose="020F0502020204030204" pitchFamily="34" charset="0"/>
              <a:cs typeface="Calibri" panose="020F0502020204030204" pitchFamily="34" charset="0"/>
            </a:endParaRPr>
          </a:p>
        </p:txBody>
      </p:sp>
      <p:pic>
        <p:nvPicPr>
          <p:cNvPr id="12" name="Grafik 11">
            <a:extLst>
              <a:ext uri="{FF2B5EF4-FFF2-40B4-BE49-F238E27FC236}">
                <a16:creationId xmlns:a16="http://schemas.microsoft.com/office/drawing/2014/main" id="{92C37626-2878-468A-B645-9D1FAC9F4016}"/>
              </a:ext>
            </a:extLst>
          </p:cNvPr>
          <p:cNvPicPr>
            <a:picLocks noChangeAspect="1"/>
          </p:cNvPicPr>
          <p:nvPr/>
        </p:nvPicPr>
        <p:blipFill>
          <a:blip r:embed="rId2"/>
          <a:stretch>
            <a:fillRect/>
          </a:stretch>
        </p:blipFill>
        <p:spPr>
          <a:xfrm>
            <a:off x="7820279" y="1724464"/>
            <a:ext cx="3532032" cy="3754874"/>
          </a:xfrm>
          <a:prstGeom prst="rect">
            <a:avLst/>
          </a:prstGeom>
        </p:spPr>
      </p:pic>
      <p:sp>
        <p:nvSpPr>
          <p:cNvPr id="13" name="Textfeld 12">
            <a:extLst>
              <a:ext uri="{FF2B5EF4-FFF2-40B4-BE49-F238E27FC236}">
                <a16:creationId xmlns:a16="http://schemas.microsoft.com/office/drawing/2014/main" id="{420EC812-0E56-43E7-9FCE-F4171DAA4652}"/>
              </a:ext>
            </a:extLst>
          </p:cNvPr>
          <p:cNvSpPr txBox="1"/>
          <p:nvPr/>
        </p:nvSpPr>
        <p:spPr>
          <a:xfrm>
            <a:off x="9191796" y="3526971"/>
            <a:ext cx="788999" cy="769441"/>
          </a:xfrm>
          <a:prstGeom prst="rect">
            <a:avLst/>
          </a:prstGeom>
          <a:noFill/>
        </p:spPr>
        <p:txBody>
          <a:bodyPr wrap="none" rtlCol="0">
            <a:spAutoFit/>
          </a:bodyPr>
          <a:lstStyle/>
          <a:p>
            <a:r>
              <a:rPr lang="de-DE" sz="4400" dirty="0">
                <a:solidFill>
                  <a:srgbClr val="FF0000"/>
                </a:solidFill>
              </a:rPr>
              <a:t>O</a:t>
            </a:r>
            <a:r>
              <a:rPr lang="de-DE" sz="4400" baseline="-25000" dirty="0">
                <a:solidFill>
                  <a:srgbClr val="FF0000"/>
                </a:solidFill>
              </a:rPr>
              <a:t>2</a:t>
            </a:r>
          </a:p>
        </p:txBody>
      </p:sp>
      <p:sp>
        <p:nvSpPr>
          <p:cNvPr id="4" name="Textfeld 3">
            <a:extLst>
              <a:ext uri="{FF2B5EF4-FFF2-40B4-BE49-F238E27FC236}">
                <a16:creationId xmlns:a16="http://schemas.microsoft.com/office/drawing/2014/main" id="{BE774D47-1BE3-4F8B-B1A9-2186740AAEA3}"/>
              </a:ext>
            </a:extLst>
          </p:cNvPr>
          <p:cNvSpPr txBox="1"/>
          <p:nvPr/>
        </p:nvSpPr>
        <p:spPr>
          <a:xfrm>
            <a:off x="555234" y="1324354"/>
            <a:ext cx="6548780" cy="400110"/>
          </a:xfrm>
          <a:prstGeom prst="rect">
            <a:avLst/>
          </a:prstGeom>
          <a:noFill/>
        </p:spPr>
        <p:txBody>
          <a:bodyPr wrap="none" rtlCol="0">
            <a:spAutoFit/>
          </a:bodyPr>
          <a:lstStyle/>
          <a:p>
            <a:r>
              <a:rPr lang="de-DE" sz="2000" b="1" dirty="0">
                <a:solidFill>
                  <a:srgbClr val="FF0000"/>
                </a:solidFill>
                <a:latin typeface="Calibri" panose="020F0502020204030204" pitchFamily="34" charset="0"/>
                <a:cs typeface="Calibri" panose="020F0502020204030204" pitchFamily="34" charset="0"/>
              </a:rPr>
              <a:t>„</a:t>
            </a:r>
            <a:r>
              <a:rPr lang="en-US" sz="2000" b="1" dirty="0">
                <a:solidFill>
                  <a:srgbClr val="FF0000"/>
                </a:solidFill>
                <a:latin typeface="Calibri" panose="020F0502020204030204" pitchFamily="34" charset="0"/>
                <a:cs typeface="Calibri" panose="020F0502020204030204" pitchFamily="34" charset="0"/>
              </a:rPr>
              <a:t> A battery fire releases oxygen, which feeds the fire itself.” </a:t>
            </a:r>
            <a:endParaRPr lang="de-DE" sz="2000" b="1" dirty="0">
              <a:solidFill>
                <a:srgbClr val="FF0000"/>
              </a:solidFill>
              <a:latin typeface="Calibri" panose="020F0502020204030204" pitchFamily="34" charset="0"/>
              <a:cs typeface="Calibri" panose="020F0502020204030204" pitchFamily="34" charset="0"/>
            </a:endParaRPr>
          </a:p>
        </p:txBody>
      </p:sp>
      <p:sp>
        <p:nvSpPr>
          <p:cNvPr id="6" name="Textfeld 5">
            <a:extLst>
              <a:ext uri="{FF2B5EF4-FFF2-40B4-BE49-F238E27FC236}">
                <a16:creationId xmlns:a16="http://schemas.microsoft.com/office/drawing/2014/main" id="{1CF1F97C-B28C-4717-9B9F-230267997A5D}"/>
              </a:ext>
            </a:extLst>
          </p:cNvPr>
          <p:cNvSpPr txBox="1"/>
          <p:nvPr/>
        </p:nvSpPr>
        <p:spPr>
          <a:xfrm>
            <a:off x="555234" y="831726"/>
            <a:ext cx="4045851"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Often found statement in various media: </a:t>
            </a:r>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365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0235E65-443C-42EF-B3CD-C0EED9ECAE61}"/>
              </a:ext>
            </a:extLst>
          </p:cNvPr>
          <p:cNvSpPr txBox="1"/>
          <p:nvPr/>
        </p:nvSpPr>
        <p:spPr>
          <a:xfrm>
            <a:off x="3143250" y="6495372"/>
            <a:ext cx="6048002" cy="338554"/>
          </a:xfrm>
          <a:prstGeom prst="rect">
            <a:avLst/>
          </a:prstGeom>
          <a:noFill/>
        </p:spPr>
        <p:txBody>
          <a:bodyPr wrap="none" rtlCol="0">
            <a:spAutoFit/>
          </a:bodyPr>
          <a:lstStyle/>
          <a:p>
            <a:r>
              <a:rPr lang="de-DE" sz="1600" dirty="0">
                <a:solidFill>
                  <a:schemeClr val="bg1">
                    <a:lumMod val="95000"/>
                  </a:schemeClr>
                </a:solidFill>
                <a:latin typeface="Calibri" panose="020F0502020204030204" pitchFamily="34" charset="0"/>
                <a:cs typeface="Calibri" panose="020F0502020204030204" pitchFamily="34" charset="0"/>
              </a:rPr>
              <a:t>Dr. Dana Meißner, Institut für Sicherheitstechnik / Schiffssicherheit e.V.</a:t>
            </a:r>
          </a:p>
        </p:txBody>
      </p:sp>
      <p:sp>
        <p:nvSpPr>
          <p:cNvPr id="9" name="Titel 1">
            <a:extLst>
              <a:ext uri="{FF2B5EF4-FFF2-40B4-BE49-F238E27FC236}">
                <a16:creationId xmlns:a16="http://schemas.microsoft.com/office/drawing/2014/main" id="{2B67F61D-AB03-4699-8A58-BE69D2DBB69B}"/>
              </a:ext>
            </a:extLst>
          </p:cNvPr>
          <p:cNvSpPr>
            <a:spLocks noGrp="1"/>
          </p:cNvSpPr>
          <p:nvPr>
            <p:ph type="title"/>
          </p:nvPr>
        </p:nvSpPr>
        <p:spPr>
          <a:xfrm>
            <a:off x="336000" y="92481"/>
            <a:ext cx="11520000" cy="615949"/>
          </a:xfrm>
        </p:spPr>
        <p:txBody>
          <a:bodyPr>
            <a:noAutofit/>
          </a:bodyPr>
          <a:lstStyle/>
          <a:p>
            <a:pPr>
              <a:lnSpc>
                <a:spcPct val="150000"/>
              </a:lnSpc>
            </a:pPr>
            <a:r>
              <a:rPr lang="de-DE" dirty="0">
                <a:solidFill>
                  <a:srgbClr val="FF651F"/>
                </a:solidFill>
                <a:latin typeface="Calibri" panose="020F0502020204030204" pitchFamily="34" charset="0"/>
                <a:cs typeface="Calibri" panose="020F0502020204030204" pitchFamily="34" charset="0"/>
              </a:rPr>
              <a:t>The </a:t>
            </a:r>
            <a:r>
              <a:rPr lang="de-DE" dirty="0" err="1">
                <a:solidFill>
                  <a:srgbClr val="FF651F"/>
                </a:solidFill>
                <a:latin typeface="Calibri" panose="020F0502020204030204" pitchFamily="34" charset="0"/>
                <a:cs typeface="Calibri" panose="020F0502020204030204" pitchFamily="34" charset="0"/>
              </a:rPr>
              <a:t>optimum</a:t>
            </a:r>
            <a:r>
              <a:rPr lang="de-DE" dirty="0">
                <a:solidFill>
                  <a:srgbClr val="FF651F"/>
                </a:solidFill>
                <a:latin typeface="Calibri" panose="020F0502020204030204" pitchFamily="34" charset="0"/>
                <a:cs typeface="Calibri" panose="020F0502020204030204" pitchFamily="34" charset="0"/>
              </a:rPr>
              <a:t> </a:t>
            </a:r>
            <a:r>
              <a:rPr lang="de-DE" dirty="0" err="1">
                <a:solidFill>
                  <a:srgbClr val="FF651F"/>
                </a:solidFill>
                <a:latin typeface="Calibri" panose="020F0502020204030204" pitchFamily="34" charset="0"/>
                <a:cs typeface="Calibri" panose="020F0502020204030204" pitchFamily="34" charset="0"/>
              </a:rPr>
              <a:t>suppressing</a:t>
            </a:r>
            <a:r>
              <a:rPr lang="de-DE" dirty="0">
                <a:solidFill>
                  <a:srgbClr val="FF651F"/>
                </a:solidFill>
                <a:latin typeface="Calibri" panose="020F0502020204030204" pitchFamily="34" charset="0"/>
                <a:cs typeface="Calibri" panose="020F0502020204030204" pitchFamily="34" charset="0"/>
              </a:rPr>
              <a:t> </a:t>
            </a:r>
            <a:r>
              <a:rPr lang="de-DE" dirty="0" err="1">
                <a:solidFill>
                  <a:srgbClr val="FF651F"/>
                </a:solidFill>
                <a:latin typeface="Calibri" panose="020F0502020204030204" pitchFamily="34" charset="0"/>
                <a:cs typeface="Calibri" panose="020F0502020204030204" pitchFamily="34" charset="0"/>
              </a:rPr>
              <a:t>agent</a:t>
            </a:r>
            <a:endParaRPr lang="de-DE" dirty="0">
              <a:solidFill>
                <a:srgbClr val="FF651F"/>
              </a:solidFill>
              <a:latin typeface="Calibri" panose="020F0502020204030204" pitchFamily="34" charset="0"/>
              <a:cs typeface="Calibri" panose="020F0502020204030204" pitchFamily="34" charset="0"/>
            </a:endParaRPr>
          </a:p>
        </p:txBody>
      </p:sp>
      <p:sp>
        <p:nvSpPr>
          <p:cNvPr id="3" name="Textfeld 2">
            <a:extLst>
              <a:ext uri="{FF2B5EF4-FFF2-40B4-BE49-F238E27FC236}">
                <a16:creationId xmlns:a16="http://schemas.microsoft.com/office/drawing/2014/main" id="{022D8012-A8C0-4B10-BFD3-33D76AF24664}"/>
              </a:ext>
            </a:extLst>
          </p:cNvPr>
          <p:cNvSpPr txBox="1"/>
          <p:nvPr/>
        </p:nvSpPr>
        <p:spPr>
          <a:xfrm>
            <a:off x="1386782" y="1178744"/>
            <a:ext cx="4076068" cy="1295868"/>
          </a:xfrm>
          <a:prstGeom prst="rect">
            <a:avLst/>
          </a:prstGeom>
          <a:solidFill>
            <a:schemeClr val="accent5">
              <a:lumMod val="10000"/>
              <a:lumOff val="90000"/>
            </a:schemeClr>
          </a:solidFill>
        </p:spPr>
        <p:txBody>
          <a:bodyPr wrap="square" rtlCol="0">
            <a:spAutoFit/>
          </a:bodyPr>
          <a:lstStyle/>
          <a:p>
            <a:pPr>
              <a:lnSpc>
                <a:spcPct val="150000"/>
              </a:lnSpc>
            </a:pPr>
            <a:r>
              <a:rPr lang="en-US" dirty="0">
                <a:latin typeface="Calibri" panose="020F0502020204030204" pitchFamily="34" charset="0"/>
                <a:cs typeface="Calibri" panose="020F0502020204030204" pitchFamily="34" charset="0"/>
              </a:rPr>
              <a:t>Oxygen promotes thermal runaway by </a:t>
            </a:r>
            <a:r>
              <a:rPr lang="en-US" b="1" dirty="0">
                <a:solidFill>
                  <a:srgbClr val="FF0000"/>
                </a:solidFill>
                <a:latin typeface="Calibri" panose="020F0502020204030204" pitchFamily="34" charset="0"/>
                <a:cs typeface="Calibri" panose="020F0502020204030204" pitchFamily="34" charset="0"/>
              </a:rPr>
              <a:t>producing heat in the cell</a:t>
            </a:r>
            <a:r>
              <a:rPr lang="en-US" dirty="0">
                <a:latin typeface="Calibri" panose="020F0502020204030204" pitchFamily="34" charset="0"/>
                <a:cs typeface="Calibri" panose="020F0502020204030204" pitchFamily="34" charset="0"/>
              </a:rPr>
              <a:t>, thereby spreading to neighboring cells </a:t>
            </a:r>
            <a:endParaRPr lang="de-DE" dirty="0">
              <a:latin typeface="Calibri" panose="020F0502020204030204" pitchFamily="34" charset="0"/>
              <a:cs typeface="Calibri" panose="020F0502020204030204" pitchFamily="34" charset="0"/>
            </a:endParaRPr>
          </a:p>
        </p:txBody>
      </p:sp>
      <p:sp>
        <p:nvSpPr>
          <p:cNvPr id="10" name="Textfeld 9">
            <a:extLst>
              <a:ext uri="{FF2B5EF4-FFF2-40B4-BE49-F238E27FC236}">
                <a16:creationId xmlns:a16="http://schemas.microsoft.com/office/drawing/2014/main" id="{20C835C5-53F5-412F-B1BA-460DDB01305F}"/>
              </a:ext>
            </a:extLst>
          </p:cNvPr>
          <p:cNvSpPr txBox="1"/>
          <p:nvPr/>
        </p:nvSpPr>
        <p:spPr>
          <a:xfrm>
            <a:off x="6658693" y="1162865"/>
            <a:ext cx="4076069" cy="1295868"/>
          </a:xfrm>
          <a:prstGeom prst="rect">
            <a:avLst/>
          </a:prstGeom>
          <a:solidFill>
            <a:schemeClr val="accent5">
              <a:lumMod val="10000"/>
              <a:lumOff val="90000"/>
            </a:schemeClr>
          </a:solidFill>
        </p:spPr>
        <p:txBody>
          <a:bodyPr wrap="square" rtlCol="0">
            <a:spAutoFit/>
          </a:bodyPr>
          <a:lstStyle/>
          <a:p>
            <a:pPr>
              <a:lnSpc>
                <a:spcPct val="150000"/>
              </a:lnSpc>
            </a:pPr>
            <a:r>
              <a:rPr lang="en-US" dirty="0">
                <a:latin typeface="Calibri" panose="020F0502020204030204" pitchFamily="34" charset="0"/>
                <a:cs typeface="Calibri" panose="020F0502020204030204" pitchFamily="34" charset="0"/>
              </a:rPr>
              <a:t>Hydrogen promotes thermal runaway by </a:t>
            </a:r>
            <a:r>
              <a:rPr lang="en-US" b="1" dirty="0">
                <a:solidFill>
                  <a:srgbClr val="FF0000"/>
                </a:solidFill>
                <a:latin typeface="Calibri" panose="020F0502020204030204" pitchFamily="34" charset="0"/>
                <a:cs typeface="Calibri" panose="020F0502020204030204" pitchFamily="34" charset="0"/>
              </a:rPr>
              <a:t>supporting the external fire</a:t>
            </a:r>
            <a:r>
              <a:rPr lang="en-US" dirty="0">
                <a:latin typeface="Calibri" panose="020F0502020204030204" pitchFamily="34" charset="0"/>
                <a:cs typeface="Calibri" panose="020F0502020204030204" pitchFamily="34" charset="0"/>
              </a:rPr>
              <a:t>, thereby spreading to other cells </a:t>
            </a:r>
            <a:endParaRPr lang="de-DE" dirty="0">
              <a:latin typeface="Calibri" panose="020F0502020204030204" pitchFamily="34" charset="0"/>
              <a:cs typeface="Calibri" panose="020F0502020204030204" pitchFamily="34" charset="0"/>
            </a:endParaRPr>
          </a:p>
        </p:txBody>
      </p:sp>
      <p:sp>
        <p:nvSpPr>
          <p:cNvPr id="6" name="Textfeld 5">
            <a:extLst>
              <a:ext uri="{FF2B5EF4-FFF2-40B4-BE49-F238E27FC236}">
                <a16:creationId xmlns:a16="http://schemas.microsoft.com/office/drawing/2014/main" id="{84A4AC5B-0E80-402A-AE41-B92AADD376FF}"/>
              </a:ext>
            </a:extLst>
          </p:cNvPr>
          <p:cNvSpPr txBox="1"/>
          <p:nvPr/>
        </p:nvSpPr>
        <p:spPr>
          <a:xfrm>
            <a:off x="4336638" y="4540448"/>
            <a:ext cx="2868093" cy="1200329"/>
          </a:xfrm>
          <a:prstGeom prst="rect">
            <a:avLst/>
          </a:prstGeom>
          <a:solidFill>
            <a:schemeClr val="accent4">
              <a:lumMod val="60000"/>
              <a:lumOff val="40000"/>
            </a:schemeClr>
          </a:solidFill>
        </p:spPr>
        <p:txBody>
          <a:bodyPr wrap="none" rtlCol="0">
            <a:spAutoFit/>
          </a:bodyPr>
          <a:lstStyle/>
          <a:p>
            <a:pPr algn="ctr"/>
            <a:endParaRPr lang="de-DE" sz="2400" b="1" dirty="0">
              <a:latin typeface="Calibri" panose="020F0502020204030204" pitchFamily="34" charset="0"/>
              <a:cs typeface="Calibri" panose="020F0502020204030204" pitchFamily="34" charset="0"/>
            </a:endParaRPr>
          </a:p>
          <a:p>
            <a:pPr algn="ctr"/>
            <a:r>
              <a:rPr lang="de-DE" sz="2400" b="1" dirty="0">
                <a:latin typeface="Calibri" panose="020F0502020204030204" pitchFamily="34" charset="0"/>
                <a:cs typeface="Calibri" panose="020F0502020204030204" pitchFamily="34" charset="0"/>
              </a:rPr>
              <a:t>Cold inert medium!!!</a:t>
            </a:r>
          </a:p>
          <a:p>
            <a:pPr algn="ctr"/>
            <a:endParaRPr lang="de-DE" sz="2400" b="1" dirty="0">
              <a:latin typeface="Calibri" panose="020F0502020204030204" pitchFamily="34" charset="0"/>
              <a:cs typeface="Calibri" panose="020F0502020204030204" pitchFamily="34" charset="0"/>
            </a:endParaRPr>
          </a:p>
        </p:txBody>
      </p:sp>
      <p:cxnSp>
        <p:nvCxnSpPr>
          <p:cNvPr id="12" name="Gerade Verbindung mit Pfeil 11">
            <a:extLst>
              <a:ext uri="{FF2B5EF4-FFF2-40B4-BE49-F238E27FC236}">
                <a16:creationId xmlns:a16="http://schemas.microsoft.com/office/drawing/2014/main" id="{BA9219D7-EF3D-4B13-AB35-8300B4974885}"/>
              </a:ext>
            </a:extLst>
          </p:cNvPr>
          <p:cNvCxnSpPr>
            <a:cxnSpLocks/>
            <a:endCxn id="6" idx="1"/>
          </p:cNvCxnSpPr>
          <p:nvPr/>
        </p:nvCxnSpPr>
        <p:spPr>
          <a:xfrm>
            <a:off x="3424816" y="3923726"/>
            <a:ext cx="911822" cy="12168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512CBF1D-6098-40D1-BBDF-ACF5B8019D9D}"/>
              </a:ext>
            </a:extLst>
          </p:cNvPr>
          <p:cNvCxnSpPr>
            <a:cxnSpLocks/>
            <a:stCxn id="13" idx="2"/>
            <a:endCxn id="6" idx="3"/>
          </p:cNvCxnSpPr>
          <p:nvPr/>
        </p:nvCxnSpPr>
        <p:spPr>
          <a:xfrm flipH="1">
            <a:off x="7204731" y="3914530"/>
            <a:ext cx="1491997" cy="12260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B4A16671-7308-49BE-865E-CE3AB8EFD20A}"/>
              </a:ext>
            </a:extLst>
          </p:cNvPr>
          <p:cNvSpPr txBox="1"/>
          <p:nvPr/>
        </p:nvSpPr>
        <p:spPr>
          <a:xfrm>
            <a:off x="1386782" y="2611301"/>
            <a:ext cx="4076068" cy="1295868"/>
          </a:xfrm>
          <a:prstGeom prst="rect">
            <a:avLst/>
          </a:prstGeom>
          <a:solidFill>
            <a:schemeClr val="accent3">
              <a:lumMod val="40000"/>
              <a:lumOff val="60000"/>
            </a:schemeClr>
          </a:solidFill>
        </p:spPr>
        <p:txBody>
          <a:bodyPr wrap="square" rtlCol="0">
            <a:spAutoFit/>
          </a:bodyPr>
          <a:lstStyle/>
          <a:p>
            <a:pPr>
              <a:lnSpc>
                <a:spcPct val="150000"/>
              </a:lnSpc>
            </a:pPr>
            <a:r>
              <a:rPr lang="en-US" dirty="0">
                <a:latin typeface="Calibri" panose="020F0502020204030204" pitchFamily="34" charset="0"/>
                <a:cs typeface="Calibri" panose="020F0502020204030204" pitchFamily="34" charset="0"/>
              </a:rPr>
              <a:t>Cooling to stop the exothermic processes in the cell. Water not really cold enough, consequential problems</a:t>
            </a:r>
            <a:endParaRPr lang="de-DE" dirty="0">
              <a:latin typeface="Calibri" panose="020F0502020204030204" pitchFamily="34" charset="0"/>
              <a:cs typeface="Calibri" panose="020F0502020204030204" pitchFamily="34" charset="0"/>
            </a:endParaRPr>
          </a:p>
        </p:txBody>
      </p:sp>
      <p:sp>
        <p:nvSpPr>
          <p:cNvPr id="13" name="Textfeld 12">
            <a:extLst>
              <a:ext uri="{FF2B5EF4-FFF2-40B4-BE49-F238E27FC236}">
                <a16:creationId xmlns:a16="http://schemas.microsoft.com/office/drawing/2014/main" id="{6102D782-2C02-4F1A-9A4B-99D84674FB65}"/>
              </a:ext>
            </a:extLst>
          </p:cNvPr>
          <p:cNvSpPr txBox="1"/>
          <p:nvPr/>
        </p:nvSpPr>
        <p:spPr>
          <a:xfrm>
            <a:off x="6658694" y="2618662"/>
            <a:ext cx="4076068" cy="1295868"/>
          </a:xfrm>
          <a:prstGeom prst="rect">
            <a:avLst/>
          </a:prstGeom>
          <a:solidFill>
            <a:schemeClr val="accent3">
              <a:lumMod val="40000"/>
              <a:lumOff val="60000"/>
            </a:schemeClr>
          </a:solidFill>
        </p:spPr>
        <p:txBody>
          <a:bodyPr wrap="square" rtlCol="0">
            <a:spAutoFit/>
          </a:bodyPr>
          <a:lstStyle/>
          <a:p>
            <a:pPr>
              <a:lnSpc>
                <a:spcPct val="150000"/>
              </a:lnSpc>
            </a:pPr>
            <a:r>
              <a:rPr lang="en-US" dirty="0" err="1">
                <a:latin typeface="Calibri" panose="020F0502020204030204" pitchFamily="34" charset="0"/>
                <a:cs typeface="Calibri" panose="020F0502020204030204" pitchFamily="34" charset="0"/>
              </a:rPr>
              <a:t>Inerting</a:t>
            </a:r>
            <a:r>
              <a:rPr lang="en-US" dirty="0">
                <a:latin typeface="Calibri" panose="020F0502020204030204" pitchFamily="34" charset="0"/>
                <a:cs typeface="Calibri" panose="020F0502020204030204" pitchFamily="34" charset="0"/>
              </a:rPr>
              <a:t> to stop external fire </a:t>
            </a:r>
          </a:p>
          <a:p>
            <a:pPr>
              <a:lnSpc>
                <a:spcPct val="150000"/>
              </a:lnSpc>
            </a:pPr>
            <a:r>
              <a:rPr lang="en-US" dirty="0">
                <a:latin typeface="Calibri" panose="020F0502020204030204" pitchFamily="34" charset="0"/>
                <a:cs typeface="Calibri" panose="020F0502020204030204" pitchFamily="34" charset="0"/>
              </a:rPr>
              <a:t>to &lt;5%  volume oxygen</a:t>
            </a:r>
          </a:p>
          <a:p>
            <a:pPr>
              <a:lnSpc>
                <a:spcPct val="150000"/>
              </a:lnSpc>
            </a:pPr>
            <a:endParaRPr lang="de-DE" dirty="0">
              <a:latin typeface="Calibri" panose="020F0502020204030204" pitchFamily="34" charset="0"/>
              <a:cs typeface="Calibri" panose="020F0502020204030204" pitchFamily="34" charset="0"/>
            </a:endParaRPr>
          </a:p>
        </p:txBody>
      </p:sp>
      <p:grpSp>
        <p:nvGrpSpPr>
          <p:cNvPr id="34" name="Gruppieren 33">
            <a:extLst>
              <a:ext uri="{FF2B5EF4-FFF2-40B4-BE49-F238E27FC236}">
                <a16:creationId xmlns:a16="http://schemas.microsoft.com/office/drawing/2014/main" id="{AA3ED00A-2AD4-48AB-9056-11E33E7A8C31}"/>
              </a:ext>
            </a:extLst>
          </p:cNvPr>
          <p:cNvGrpSpPr/>
          <p:nvPr/>
        </p:nvGrpSpPr>
        <p:grpSpPr>
          <a:xfrm>
            <a:off x="336000" y="1269600"/>
            <a:ext cx="936195" cy="995261"/>
            <a:chOff x="336000" y="1269600"/>
            <a:chExt cx="936195" cy="995261"/>
          </a:xfrm>
        </p:grpSpPr>
        <p:pic>
          <p:nvPicPr>
            <p:cNvPr id="14" name="Grafik 13">
              <a:extLst>
                <a:ext uri="{FF2B5EF4-FFF2-40B4-BE49-F238E27FC236}">
                  <a16:creationId xmlns:a16="http://schemas.microsoft.com/office/drawing/2014/main" id="{1E2B0C4C-89C5-48E7-9B2F-C42B332CE7A1}"/>
                </a:ext>
              </a:extLst>
            </p:cNvPr>
            <p:cNvPicPr>
              <a:picLocks noChangeAspect="1"/>
            </p:cNvPicPr>
            <p:nvPr/>
          </p:nvPicPr>
          <p:blipFill>
            <a:blip r:embed="rId2"/>
            <a:stretch>
              <a:fillRect/>
            </a:stretch>
          </p:blipFill>
          <p:spPr>
            <a:xfrm>
              <a:off x="336000" y="1269600"/>
              <a:ext cx="936195" cy="995261"/>
            </a:xfrm>
            <a:prstGeom prst="rect">
              <a:avLst/>
            </a:prstGeom>
          </p:spPr>
        </p:pic>
        <p:sp>
          <p:nvSpPr>
            <p:cNvPr id="31" name="Textfeld 30">
              <a:extLst>
                <a:ext uri="{FF2B5EF4-FFF2-40B4-BE49-F238E27FC236}">
                  <a16:creationId xmlns:a16="http://schemas.microsoft.com/office/drawing/2014/main" id="{0829BF48-E5A1-486A-AA02-BEDF1FDC9425}"/>
                </a:ext>
              </a:extLst>
            </p:cNvPr>
            <p:cNvSpPr txBox="1"/>
            <p:nvPr/>
          </p:nvSpPr>
          <p:spPr>
            <a:xfrm>
              <a:off x="608308" y="1767230"/>
              <a:ext cx="431528" cy="369332"/>
            </a:xfrm>
            <a:prstGeom prst="rect">
              <a:avLst/>
            </a:prstGeom>
            <a:noFill/>
          </p:spPr>
          <p:txBody>
            <a:bodyPr wrap="none" rtlCol="0">
              <a:spAutoFit/>
            </a:bodyPr>
            <a:lstStyle/>
            <a:p>
              <a:r>
                <a:rPr lang="de-DE" dirty="0"/>
                <a:t>O</a:t>
              </a:r>
              <a:r>
                <a:rPr lang="de-DE" baseline="-25000" dirty="0"/>
                <a:t>2</a:t>
              </a:r>
            </a:p>
          </p:txBody>
        </p:sp>
      </p:grpSp>
      <p:grpSp>
        <p:nvGrpSpPr>
          <p:cNvPr id="35" name="Gruppieren 34">
            <a:extLst>
              <a:ext uri="{FF2B5EF4-FFF2-40B4-BE49-F238E27FC236}">
                <a16:creationId xmlns:a16="http://schemas.microsoft.com/office/drawing/2014/main" id="{9133F248-4C25-40EB-A35F-35C1AFF6DDB8}"/>
              </a:ext>
            </a:extLst>
          </p:cNvPr>
          <p:cNvGrpSpPr/>
          <p:nvPr/>
        </p:nvGrpSpPr>
        <p:grpSpPr>
          <a:xfrm>
            <a:off x="5642745" y="1198773"/>
            <a:ext cx="936195" cy="995261"/>
            <a:chOff x="5642745" y="1198773"/>
            <a:chExt cx="936195" cy="995261"/>
          </a:xfrm>
        </p:grpSpPr>
        <p:pic>
          <p:nvPicPr>
            <p:cNvPr id="18" name="Grafik 17">
              <a:extLst>
                <a:ext uri="{FF2B5EF4-FFF2-40B4-BE49-F238E27FC236}">
                  <a16:creationId xmlns:a16="http://schemas.microsoft.com/office/drawing/2014/main" id="{62FC5716-54C2-4352-B10F-12FEDCA3A768}"/>
                </a:ext>
              </a:extLst>
            </p:cNvPr>
            <p:cNvPicPr>
              <a:picLocks noChangeAspect="1"/>
            </p:cNvPicPr>
            <p:nvPr/>
          </p:nvPicPr>
          <p:blipFill>
            <a:blip r:embed="rId2"/>
            <a:stretch>
              <a:fillRect/>
            </a:stretch>
          </p:blipFill>
          <p:spPr>
            <a:xfrm>
              <a:off x="5642745" y="1198773"/>
              <a:ext cx="936195" cy="995261"/>
            </a:xfrm>
            <a:prstGeom prst="rect">
              <a:avLst/>
            </a:prstGeom>
          </p:spPr>
        </p:pic>
        <p:sp>
          <p:nvSpPr>
            <p:cNvPr id="33" name="Textfeld 32">
              <a:extLst>
                <a:ext uri="{FF2B5EF4-FFF2-40B4-BE49-F238E27FC236}">
                  <a16:creationId xmlns:a16="http://schemas.microsoft.com/office/drawing/2014/main" id="{E70DCE95-B779-4EF1-A91E-24C43DCAB4AA}"/>
                </a:ext>
              </a:extLst>
            </p:cNvPr>
            <p:cNvSpPr txBox="1"/>
            <p:nvPr/>
          </p:nvSpPr>
          <p:spPr>
            <a:xfrm>
              <a:off x="5972911" y="1613342"/>
              <a:ext cx="396262" cy="338554"/>
            </a:xfrm>
            <a:prstGeom prst="rect">
              <a:avLst/>
            </a:prstGeom>
            <a:noFill/>
          </p:spPr>
          <p:txBody>
            <a:bodyPr wrap="none" rtlCol="0">
              <a:spAutoFit/>
            </a:bodyPr>
            <a:lstStyle/>
            <a:p>
              <a:r>
                <a:rPr lang="de-DE" sz="2400" baseline="-25000" dirty="0">
                  <a:latin typeface="Calibri" panose="020F0502020204030204" pitchFamily="34" charset="0"/>
                  <a:cs typeface="Calibri" panose="020F0502020204030204" pitchFamily="34" charset="0"/>
                </a:rPr>
                <a:t>H</a:t>
              </a:r>
              <a:r>
                <a:rPr lang="de-DE" baseline="-25000" dirty="0"/>
                <a:t>2</a:t>
              </a:r>
            </a:p>
          </p:txBody>
        </p:sp>
      </p:grpSp>
    </p:spTree>
    <p:extLst>
      <p:ext uri="{BB962C8B-B14F-4D97-AF65-F5344CB8AC3E}">
        <p14:creationId xmlns:p14="http://schemas.microsoft.com/office/powerpoint/2010/main" val="281208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6" grpId="0" animBg="1"/>
      <p:bldP spid="7"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36D2DCB-7D88-4C99-A21B-C3973CD817C7}"/>
              </a:ext>
            </a:extLst>
          </p:cNvPr>
          <p:cNvSpPr txBox="1"/>
          <p:nvPr/>
        </p:nvSpPr>
        <p:spPr>
          <a:xfrm>
            <a:off x="1940631" y="4753134"/>
            <a:ext cx="8136818" cy="646331"/>
          </a:xfrm>
          <a:prstGeom prst="rect">
            <a:avLst/>
          </a:prstGeom>
          <a:noFill/>
        </p:spPr>
        <p:txBody>
          <a:bodyPr wrap="square" rtlCol="0">
            <a:spAutoFit/>
          </a:bodyPr>
          <a:lstStyle/>
          <a:p>
            <a:pPr algn="ctr"/>
            <a:r>
              <a:rPr lang="de-DE" sz="3600" b="1" dirty="0" err="1">
                <a:solidFill>
                  <a:schemeClr val="accent2"/>
                </a:solidFill>
                <a:latin typeface="Calibri" panose="020F0502020204030204" pitchFamily="34" charset="0"/>
                <a:cs typeface="Calibri" panose="020F0502020204030204" pitchFamily="34" charset="0"/>
              </a:rPr>
              <a:t>Thank</a:t>
            </a:r>
            <a:r>
              <a:rPr lang="de-DE" sz="3600" b="1" dirty="0">
                <a:solidFill>
                  <a:schemeClr val="accent2"/>
                </a:solidFill>
                <a:latin typeface="Calibri" panose="020F0502020204030204" pitchFamily="34" charset="0"/>
                <a:cs typeface="Calibri" panose="020F0502020204030204" pitchFamily="34" charset="0"/>
              </a:rPr>
              <a:t> </a:t>
            </a:r>
            <a:r>
              <a:rPr lang="de-DE" sz="3600" b="1" dirty="0" err="1">
                <a:solidFill>
                  <a:schemeClr val="accent2"/>
                </a:solidFill>
                <a:latin typeface="Calibri" panose="020F0502020204030204" pitchFamily="34" charset="0"/>
                <a:cs typeface="Calibri" panose="020F0502020204030204" pitchFamily="34" charset="0"/>
              </a:rPr>
              <a:t>you</a:t>
            </a:r>
            <a:r>
              <a:rPr lang="de-DE" sz="3600" b="1" dirty="0">
                <a:solidFill>
                  <a:schemeClr val="accent2"/>
                </a:solidFill>
                <a:latin typeface="Calibri" panose="020F0502020204030204" pitchFamily="34" charset="0"/>
                <a:cs typeface="Calibri" panose="020F0502020204030204" pitchFamily="34" charset="0"/>
              </a:rPr>
              <a:t> </a:t>
            </a:r>
            <a:r>
              <a:rPr lang="de-DE" sz="3600" b="1" dirty="0" err="1">
                <a:solidFill>
                  <a:schemeClr val="accent2"/>
                </a:solidFill>
                <a:latin typeface="Calibri" panose="020F0502020204030204" pitchFamily="34" charset="0"/>
                <a:cs typeface="Calibri" panose="020F0502020204030204" pitchFamily="34" charset="0"/>
              </a:rPr>
              <a:t>for</a:t>
            </a:r>
            <a:r>
              <a:rPr lang="de-DE" sz="3600" b="1" dirty="0">
                <a:solidFill>
                  <a:schemeClr val="accent2"/>
                </a:solidFill>
                <a:latin typeface="Calibri" panose="020F0502020204030204" pitchFamily="34" charset="0"/>
                <a:cs typeface="Calibri" panose="020F0502020204030204" pitchFamily="34" charset="0"/>
              </a:rPr>
              <a:t> </a:t>
            </a:r>
            <a:r>
              <a:rPr lang="de-DE" sz="3600" b="1" dirty="0" err="1">
                <a:solidFill>
                  <a:schemeClr val="accent2"/>
                </a:solidFill>
                <a:latin typeface="Calibri" panose="020F0502020204030204" pitchFamily="34" charset="0"/>
                <a:cs typeface="Calibri" panose="020F0502020204030204" pitchFamily="34" charset="0"/>
              </a:rPr>
              <a:t>your</a:t>
            </a:r>
            <a:r>
              <a:rPr lang="de-DE" sz="3600" b="1" dirty="0">
                <a:solidFill>
                  <a:schemeClr val="accent2"/>
                </a:solidFill>
                <a:latin typeface="Calibri" panose="020F0502020204030204" pitchFamily="34" charset="0"/>
                <a:cs typeface="Calibri" panose="020F0502020204030204" pitchFamily="34" charset="0"/>
              </a:rPr>
              <a:t> </a:t>
            </a:r>
            <a:r>
              <a:rPr lang="de-DE" sz="3600" b="1" dirty="0" err="1">
                <a:solidFill>
                  <a:schemeClr val="accent2"/>
                </a:solidFill>
                <a:latin typeface="Calibri" panose="020F0502020204030204" pitchFamily="34" charset="0"/>
                <a:cs typeface="Calibri" panose="020F0502020204030204" pitchFamily="34" charset="0"/>
              </a:rPr>
              <a:t>attention</a:t>
            </a:r>
            <a:r>
              <a:rPr lang="de-DE" sz="3600" b="1" dirty="0">
                <a:solidFill>
                  <a:schemeClr val="accent2"/>
                </a:solidFill>
                <a:latin typeface="Calibri" panose="020F0502020204030204" pitchFamily="34" charset="0"/>
                <a:cs typeface="Calibri" panose="020F0502020204030204" pitchFamily="34" charset="0"/>
              </a:rPr>
              <a:t>!</a:t>
            </a:r>
          </a:p>
        </p:txBody>
      </p:sp>
      <p:sp>
        <p:nvSpPr>
          <p:cNvPr id="7" name="Textfeld 6">
            <a:extLst>
              <a:ext uri="{FF2B5EF4-FFF2-40B4-BE49-F238E27FC236}">
                <a16:creationId xmlns:a16="http://schemas.microsoft.com/office/drawing/2014/main" id="{B221818A-C8E0-4C56-B999-F7A86B335DCB}"/>
              </a:ext>
            </a:extLst>
          </p:cNvPr>
          <p:cNvSpPr txBox="1"/>
          <p:nvPr/>
        </p:nvSpPr>
        <p:spPr>
          <a:xfrm>
            <a:off x="3443607" y="5503507"/>
            <a:ext cx="4538743" cy="646331"/>
          </a:xfrm>
          <a:prstGeom prst="rect">
            <a:avLst/>
          </a:prstGeom>
          <a:noFill/>
        </p:spPr>
        <p:txBody>
          <a:bodyPr wrap="none" rtlCol="0">
            <a:spAutoFit/>
          </a:bodyPr>
          <a:lstStyle/>
          <a:p>
            <a:r>
              <a:rPr lang="de-DE" sz="3600" b="1" dirty="0">
                <a:solidFill>
                  <a:schemeClr val="accent1">
                    <a:lumMod val="50000"/>
                  </a:schemeClr>
                </a:solidFill>
                <a:latin typeface="Calibri" panose="020F0502020204030204" pitchFamily="34" charset="0"/>
                <a:cs typeface="Calibri" panose="020F0502020204030204" pitchFamily="34" charset="0"/>
              </a:rPr>
              <a:t>www.alberoprojekt.de</a:t>
            </a:r>
          </a:p>
        </p:txBody>
      </p:sp>
      <p:sp>
        <p:nvSpPr>
          <p:cNvPr id="5" name="Textfeld 4">
            <a:extLst>
              <a:ext uri="{FF2B5EF4-FFF2-40B4-BE49-F238E27FC236}">
                <a16:creationId xmlns:a16="http://schemas.microsoft.com/office/drawing/2014/main" id="{19FFE53A-9416-465B-BD65-801A9B60ACD1}"/>
              </a:ext>
            </a:extLst>
          </p:cNvPr>
          <p:cNvSpPr txBox="1"/>
          <p:nvPr/>
        </p:nvSpPr>
        <p:spPr>
          <a:xfrm>
            <a:off x="3143250" y="6495372"/>
            <a:ext cx="6048002" cy="338554"/>
          </a:xfrm>
          <a:prstGeom prst="rect">
            <a:avLst/>
          </a:prstGeom>
          <a:noFill/>
        </p:spPr>
        <p:txBody>
          <a:bodyPr wrap="none" rtlCol="0">
            <a:spAutoFit/>
          </a:bodyPr>
          <a:lstStyle/>
          <a:p>
            <a:r>
              <a:rPr lang="de-DE" sz="1600" dirty="0">
                <a:solidFill>
                  <a:schemeClr val="bg1">
                    <a:lumMod val="95000"/>
                  </a:schemeClr>
                </a:solidFill>
                <a:latin typeface="Calibri" panose="020F0502020204030204" pitchFamily="34" charset="0"/>
                <a:cs typeface="Calibri" panose="020F0502020204030204" pitchFamily="34" charset="0"/>
              </a:rPr>
              <a:t>Dr. Dana Meißner, Institut für Sicherheitstechnik / Schiffssicherheit e.V.</a:t>
            </a:r>
          </a:p>
        </p:txBody>
      </p:sp>
      <p:pic>
        <p:nvPicPr>
          <p:cNvPr id="8" name="Grafik 7">
            <a:extLst>
              <a:ext uri="{FF2B5EF4-FFF2-40B4-BE49-F238E27FC236}">
                <a16:creationId xmlns:a16="http://schemas.microsoft.com/office/drawing/2014/main" id="{7CB94BDE-218B-4B15-804D-32022E5355AB}"/>
              </a:ext>
            </a:extLst>
          </p:cNvPr>
          <p:cNvPicPr>
            <a:picLocks noChangeAspect="1"/>
          </p:cNvPicPr>
          <p:nvPr/>
        </p:nvPicPr>
        <p:blipFill>
          <a:blip r:embed="rId2"/>
          <a:stretch>
            <a:fillRect/>
          </a:stretch>
        </p:blipFill>
        <p:spPr>
          <a:xfrm>
            <a:off x="2170660" y="795888"/>
            <a:ext cx="6674401" cy="3780083"/>
          </a:xfrm>
          <a:prstGeom prst="rect">
            <a:avLst/>
          </a:prstGeom>
        </p:spPr>
      </p:pic>
    </p:spTree>
    <p:extLst>
      <p:ext uri="{BB962C8B-B14F-4D97-AF65-F5344CB8AC3E}">
        <p14:creationId xmlns:p14="http://schemas.microsoft.com/office/powerpoint/2010/main" val="1593105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7F31272E-3741-46D9-814F-8D1E603C42E6}"/>
              </a:ext>
            </a:extLst>
          </p:cNvPr>
          <p:cNvSpPr txBox="1"/>
          <p:nvPr/>
        </p:nvSpPr>
        <p:spPr>
          <a:xfrm>
            <a:off x="3143250" y="6495372"/>
            <a:ext cx="6048002" cy="338554"/>
          </a:xfrm>
          <a:prstGeom prst="rect">
            <a:avLst/>
          </a:prstGeom>
          <a:noFill/>
        </p:spPr>
        <p:txBody>
          <a:bodyPr wrap="none" rtlCol="0">
            <a:spAutoFit/>
          </a:bodyPr>
          <a:lstStyle/>
          <a:p>
            <a:r>
              <a:rPr lang="de-DE" sz="1600" dirty="0">
                <a:solidFill>
                  <a:schemeClr val="bg1">
                    <a:lumMod val="95000"/>
                  </a:schemeClr>
                </a:solidFill>
                <a:latin typeface="Calibri" panose="020F0502020204030204" pitchFamily="34" charset="0"/>
                <a:cs typeface="Calibri" panose="020F0502020204030204" pitchFamily="34" charset="0"/>
              </a:rPr>
              <a:t>Dr. Dana Meißner, Institut für Sicherheitstechnik / Schiffssicherheit e.V.</a:t>
            </a:r>
          </a:p>
        </p:txBody>
      </p:sp>
      <p:sp>
        <p:nvSpPr>
          <p:cNvPr id="4" name="Textfeld 3">
            <a:extLst>
              <a:ext uri="{FF2B5EF4-FFF2-40B4-BE49-F238E27FC236}">
                <a16:creationId xmlns:a16="http://schemas.microsoft.com/office/drawing/2014/main" id="{AF659E7D-A057-40DF-9D04-6A34EB55FB3F}"/>
              </a:ext>
            </a:extLst>
          </p:cNvPr>
          <p:cNvSpPr txBox="1"/>
          <p:nvPr/>
        </p:nvSpPr>
        <p:spPr>
          <a:xfrm>
            <a:off x="615630" y="1190219"/>
            <a:ext cx="8932816" cy="1429622"/>
          </a:xfrm>
          <a:prstGeom prst="rect">
            <a:avLst/>
          </a:prstGeom>
          <a:noFill/>
        </p:spPr>
        <p:txBody>
          <a:bodyPr wrap="square" rtlCol="0">
            <a:spAutoFit/>
          </a:bodyPr>
          <a:lstStyle/>
          <a:p>
            <a:pPr>
              <a:lnSpc>
                <a:spcPct val="150000"/>
              </a:lnSpc>
            </a:pPr>
            <a:r>
              <a:rPr lang="en-US" sz="2000" dirty="0">
                <a:latin typeface="Calibri" panose="020F0502020204030204" pitchFamily="34" charset="0"/>
                <a:cs typeface="Calibri" panose="020F0502020204030204" pitchFamily="34" charset="0"/>
              </a:rPr>
              <a:t>The composition of the gases depends on the specific cell chemistry, but the main components are always carbon monoxide CO, carbon dioxide CO</a:t>
            </a:r>
            <a:r>
              <a:rPr lang="en-US" sz="2000" baseline="-25000" dirty="0">
                <a:latin typeface="Calibri" panose="020F0502020204030204" pitchFamily="34" charset="0"/>
                <a:cs typeface="Calibri" panose="020F0502020204030204" pitchFamily="34" charset="0"/>
              </a:rPr>
              <a:t>2</a:t>
            </a:r>
            <a:r>
              <a:rPr lang="en-US" sz="2000" dirty="0">
                <a:latin typeface="Calibri" panose="020F0502020204030204" pitchFamily="34" charset="0"/>
                <a:cs typeface="Calibri" panose="020F0502020204030204" pitchFamily="34" charset="0"/>
              </a:rPr>
              <a:t>, hydrogen H</a:t>
            </a:r>
            <a:r>
              <a:rPr lang="en-US" sz="2000" baseline="-25000" dirty="0">
                <a:latin typeface="Calibri" panose="020F0502020204030204" pitchFamily="34" charset="0"/>
                <a:cs typeface="Calibri" panose="020F0502020204030204" pitchFamily="34" charset="0"/>
              </a:rPr>
              <a:t>2</a:t>
            </a:r>
            <a:r>
              <a:rPr lang="en-US" sz="2000" dirty="0">
                <a:latin typeface="Calibri" panose="020F0502020204030204" pitchFamily="34" charset="0"/>
                <a:cs typeface="Calibri" panose="020F0502020204030204" pitchFamily="34" charset="0"/>
              </a:rPr>
              <a:t> and short-chain hydrocarbons. </a:t>
            </a:r>
            <a:endParaRPr lang="de-DE"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feld 4">
            <a:extLst>
              <a:ext uri="{FF2B5EF4-FFF2-40B4-BE49-F238E27FC236}">
                <a16:creationId xmlns:a16="http://schemas.microsoft.com/office/drawing/2014/main" id="{F025EAC2-FF09-4A63-ABFD-3D56CB72C537}"/>
              </a:ext>
            </a:extLst>
          </p:cNvPr>
          <p:cNvSpPr txBox="1"/>
          <p:nvPr/>
        </p:nvSpPr>
        <p:spPr>
          <a:xfrm>
            <a:off x="534939" y="5788161"/>
            <a:ext cx="10902013" cy="461665"/>
          </a:xfrm>
          <a:prstGeom prst="rect">
            <a:avLst/>
          </a:prstGeom>
          <a:noFill/>
        </p:spPr>
        <p:txBody>
          <a:bodyPr wrap="square" rtlCol="0">
            <a:spAutoFit/>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Andrey W.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Golubkov</a:t>
            </a:r>
            <a:r>
              <a:rPr lang="en-GB" sz="1200" dirty="0">
                <a:effectLst/>
                <a:latin typeface="Calibri" panose="020F0502020204030204" pitchFamily="34" charset="0"/>
                <a:ea typeface="Calibri" panose="020F0502020204030204" pitchFamily="34" charset="0"/>
                <a:cs typeface="Times New Roman" panose="02020603050405020304" pitchFamily="18" charset="0"/>
              </a:rPr>
              <a:t> et. Al :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Termal</a:t>
            </a:r>
            <a:r>
              <a:rPr lang="en-GB" sz="1200" dirty="0">
                <a:effectLst/>
                <a:latin typeface="Calibri" panose="020F0502020204030204" pitchFamily="34" charset="0"/>
                <a:ea typeface="Calibri" panose="020F0502020204030204" pitchFamily="34" charset="0"/>
                <a:cs typeface="Times New Roman" panose="02020603050405020304" pitchFamily="18" charset="0"/>
              </a:rPr>
              <a:t> runaway experiments on consumer Li-ion batteries with metal-oxide and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olivon</a:t>
            </a:r>
            <a:r>
              <a:rPr lang="en-GB" sz="1200" dirty="0">
                <a:effectLst/>
                <a:latin typeface="Calibri" panose="020F0502020204030204" pitchFamily="34" charset="0"/>
                <a:ea typeface="Calibri" panose="020F0502020204030204" pitchFamily="34" charset="0"/>
                <a:cs typeface="Times New Roman" panose="02020603050405020304" pitchFamily="18" charset="0"/>
              </a:rPr>
              <a:t>-type cathodes, RSC Adv., 2014(4), 3633 - 3642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https://www.researchgate.net/publication/271378936_Thermal-runaway_experiments_on_consumer_Li-ion_batteries_with_metal-oxide_and_olivin-type_cathodes</a:t>
            </a:r>
            <a:endParaRPr lang="de-DE" sz="1200" dirty="0"/>
          </a:p>
        </p:txBody>
      </p:sp>
      <p:sp>
        <p:nvSpPr>
          <p:cNvPr id="11" name="Textfeld 10">
            <a:extLst>
              <a:ext uri="{FF2B5EF4-FFF2-40B4-BE49-F238E27FC236}">
                <a16:creationId xmlns:a16="http://schemas.microsoft.com/office/drawing/2014/main" id="{B1F19005-5599-4DE6-A04E-A5BDC906DAC8}"/>
              </a:ext>
            </a:extLst>
          </p:cNvPr>
          <p:cNvSpPr txBox="1"/>
          <p:nvPr/>
        </p:nvSpPr>
        <p:spPr>
          <a:xfrm>
            <a:off x="1221867" y="5225646"/>
            <a:ext cx="6184835" cy="369332"/>
          </a:xfrm>
          <a:prstGeom prst="rect">
            <a:avLst/>
          </a:prstGeom>
          <a:noFill/>
        </p:spPr>
        <p:txBody>
          <a:bodyPr wrap="none" rtlCol="0">
            <a:spAutoFit/>
          </a:bodyPr>
          <a:lstStyle/>
          <a:p>
            <a:r>
              <a:rPr lang="de-DE" sz="1800" b="1" dirty="0">
                <a:effectLst/>
                <a:latin typeface="Calibri" panose="020F0502020204030204" pitchFamily="34" charset="0"/>
                <a:ea typeface="Calibri" panose="020F0502020204030204" pitchFamily="34" charset="0"/>
                <a:cs typeface="Times New Roman" panose="02020603050405020304" pitchFamily="18" charset="0"/>
              </a:rPr>
              <a:t> LiCoO</a:t>
            </a:r>
            <a:r>
              <a:rPr lang="de-DE" sz="1800" b="1" baseline="-25000" dirty="0">
                <a:effectLst/>
                <a:latin typeface="Calibri" panose="020F0502020204030204" pitchFamily="34" charset="0"/>
                <a:ea typeface="Calibri" panose="020F0502020204030204" pitchFamily="34" charset="0"/>
                <a:cs typeface="Times New Roman" panose="02020603050405020304" pitchFamily="18" charset="0"/>
              </a:rPr>
              <a:t>2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(LCO)                   Li-</a:t>
            </a:r>
            <a:r>
              <a:rPr lang="de-DE" sz="1800" b="1" dirty="0" err="1">
                <a:effectLst/>
                <a:latin typeface="Calibri" panose="020F0502020204030204" pitchFamily="34" charset="0"/>
                <a:ea typeface="Calibri" panose="020F0502020204030204" pitchFamily="34" charset="0"/>
                <a:cs typeface="Times New Roman" panose="02020603050405020304" pitchFamily="18" charset="0"/>
              </a:rPr>
              <a:t>NiCoMn</a:t>
            </a:r>
            <a:r>
              <a:rPr lang="de-DE" sz="1800" b="1" dirty="0">
                <a:effectLst/>
                <a:latin typeface="Calibri" panose="020F0502020204030204" pitchFamily="34" charset="0"/>
                <a:ea typeface="Calibri" panose="020F0502020204030204" pitchFamily="34" charset="0"/>
                <a:cs typeface="Times New Roman" panose="02020603050405020304" pitchFamily="18" charset="0"/>
              </a:rPr>
              <a:t> (NMC)            LiFePO</a:t>
            </a:r>
            <a:r>
              <a:rPr lang="de-DE" sz="1800" b="1" baseline="-25000" dirty="0">
                <a:effectLst/>
                <a:latin typeface="Calibri" panose="020F0502020204030204" pitchFamily="34" charset="0"/>
                <a:ea typeface="Calibri" panose="020F0502020204030204" pitchFamily="34" charset="0"/>
                <a:cs typeface="Times New Roman" panose="02020603050405020304" pitchFamily="18" charset="0"/>
              </a:rPr>
              <a:t>4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(LFP)</a:t>
            </a:r>
            <a:endParaRPr lang="de-DE" dirty="0"/>
          </a:p>
        </p:txBody>
      </p:sp>
      <p:pic>
        <p:nvPicPr>
          <p:cNvPr id="12" name="Grafik 11">
            <a:extLst>
              <a:ext uri="{FF2B5EF4-FFF2-40B4-BE49-F238E27FC236}">
                <a16:creationId xmlns:a16="http://schemas.microsoft.com/office/drawing/2014/main" id="{D1057E27-3C1E-440B-92D9-4EFB171AA06E}"/>
              </a:ext>
            </a:extLst>
          </p:cNvPr>
          <p:cNvPicPr>
            <a:picLocks noChangeAspect="1"/>
          </p:cNvPicPr>
          <p:nvPr/>
        </p:nvPicPr>
        <p:blipFill>
          <a:blip r:embed="rId3"/>
          <a:stretch>
            <a:fillRect/>
          </a:stretch>
        </p:blipFill>
        <p:spPr>
          <a:xfrm>
            <a:off x="776627" y="2842005"/>
            <a:ext cx="7185523" cy="2280364"/>
          </a:xfrm>
          <a:prstGeom prst="rect">
            <a:avLst/>
          </a:prstGeom>
        </p:spPr>
      </p:pic>
      <p:sp>
        <p:nvSpPr>
          <p:cNvPr id="13" name="Textfeld 12">
            <a:extLst>
              <a:ext uri="{FF2B5EF4-FFF2-40B4-BE49-F238E27FC236}">
                <a16:creationId xmlns:a16="http://schemas.microsoft.com/office/drawing/2014/main" id="{22C307A1-90C6-4324-ABCA-7C8874FD4EC1}"/>
              </a:ext>
            </a:extLst>
          </p:cNvPr>
          <p:cNvSpPr txBox="1"/>
          <p:nvPr/>
        </p:nvSpPr>
        <p:spPr>
          <a:xfrm>
            <a:off x="8056433" y="3101630"/>
            <a:ext cx="3556362" cy="1891287"/>
          </a:xfrm>
          <a:prstGeom prst="rect">
            <a:avLst/>
          </a:prstGeom>
          <a:noFill/>
        </p:spPr>
        <p:txBody>
          <a:bodyPr wrap="square" rtlCol="0">
            <a:spAutoFit/>
          </a:bodyPr>
          <a:lstStyle/>
          <a:p>
            <a:pPr>
              <a:lnSpc>
                <a:spcPct val="150000"/>
              </a:lnSpc>
            </a:pPr>
            <a:r>
              <a:rPr lang="de-DE" sz="2000" dirty="0" err="1">
                <a:solidFill>
                  <a:srgbClr val="FF0000"/>
                </a:solidFill>
                <a:latin typeface="Calibri" panose="020F0502020204030204" pitchFamily="34" charset="0"/>
                <a:cs typeface="Calibri" panose="020F0502020204030204" pitchFamily="34" charset="0"/>
              </a:rPr>
              <a:t>During</a:t>
            </a:r>
            <a:r>
              <a:rPr lang="de-DE" sz="2000" dirty="0">
                <a:solidFill>
                  <a:srgbClr val="FF0000"/>
                </a:solidFill>
                <a:latin typeface="Calibri" panose="020F0502020204030204" pitchFamily="34" charset="0"/>
                <a:cs typeface="Calibri" panose="020F0502020204030204" pitchFamily="34" charset="0"/>
              </a:rPr>
              <a:t> thermal </a:t>
            </a:r>
            <a:r>
              <a:rPr lang="de-DE" sz="2000" dirty="0" err="1">
                <a:solidFill>
                  <a:srgbClr val="FF0000"/>
                </a:solidFill>
                <a:latin typeface="Calibri" panose="020F0502020204030204" pitchFamily="34" charset="0"/>
                <a:cs typeface="Calibri" panose="020F0502020204030204" pitchFamily="34" charset="0"/>
              </a:rPr>
              <a:t>runaway</a:t>
            </a:r>
            <a:r>
              <a:rPr lang="de-DE" sz="2000" dirty="0">
                <a:solidFill>
                  <a:srgbClr val="FF0000"/>
                </a:solidFill>
                <a:latin typeface="Calibri" panose="020F0502020204030204" pitchFamily="34" charset="0"/>
                <a:cs typeface="Calibri" panose="020F0502020204030204" pitchFamily="34" charset="0"/>
              </a:rPr>
              <a:t> extra </a:t>
            </a:r>
            <a:r>
              <a:rPr lang="de-DE" sz="2000" dirty="0" err="1">
                <a:solidFill>
                  <a:srgbClr val="FF0000"/>
                </a:solidFill>
                <a:latin typeface="Calibri" panose="020F0502020204030204" pitchFamily="34" charset="0"/>
                <a:cs typeface="Calibri" panose="020F0502020204030204" pitchFamily="34" charset="0"/>
              </a:rPr>
              <a:t>released</a:t>
            </a:r>
            <a:r>
              <a:rPr lang="de-DE" sz="2000" dirty="0">
                <a:solidFill>
                  <a:srgbClr val="FF0000"/>
                </a:solidFill>
                <a:latin typeface="Calibri" panose="020F0502020204030204" pitchFamily="34" charset="0"/>
                <a:cs typeface="Calibri" panose="020F0502020204030204" pitchFamily="34" charset="0"/>
              </a:rPr>
              <a:t> </a:t>
            </a:r>
            <a:r>
              <a:rPr lang="de-DE" sz="2000" dirty="0" err="1">
                <a:solidFill>
                  <a:srgbClr val="FF0000"/>
                </a:solidFill>
                <a:latin typeface="Calibri" panose="020F0502020204030204" pitchFamily="34" charset="0"/>
                <a:cs typeface="Calibri" panose="020F0502020204030204" pitchFamily="34" charset="0"/>
              </a:rPr>
              <a:t>oxygen</a:t>
            </a:r>
            <a:r>
              <a:rPr lang="de-DE" sz="2000" dirty="0">
                <a:solidFill>
                  <a:srgbClr val="FF0000"/>
                </a:solidFill>
                <a:latin typeface="Calibri" panose="020F0502020204030204" pitchFamily="34" charset="0"/>
                <a:cs typeface="Calibri" panose="020F0502020204030204" pitchFamily="34" charset="0"/>
              </a:rPr>
              <a:t> </a:t>
            </a:r>
            <a:r>
              <a:rPr lang="de-DE" sz="2000" dirty="0" err="1">
                <a:solidFill>
                  <a:srgbClr val="FF0000"/>
                </a:solidFill>
                <a:latin typeface="Calibri" panose="020F0502020204030204" pitchFamily="34" charset="0"/>
                <a:cs typeface="Calibri" panose="020F0502020204030204" pitchFamily="34" charset="0"/>
              </a:rPr>
              <a:t>has</a:t>
            </a:r>
            <a:r>
              <a:rPr lang="de-DE" sz="2000" dirty="0">
                <a:solidFill>
                  <a:srgbClr val="FF0000"/>
                </a:solidFill>
                <a:latin typeface="Calibri" panose="020F0502020204030204" pitchFamily="34" charset="0"/>
                <a:cs typeface="Calibri" panose="020F0502020204030204" pitchFamily="34" charset="0"/>
              </a:rPr>
              <a:t> not </a:t>
            </a:r>
            <a:r>
              <a:rPr lang="de-DE" sz="2000" dirty="0" err="1">
                <a:solidFill>
                  <a:srgbClr val="FF0000"/>
                </a:solidFill>
                <a:latin typeface="Calibri" panose="020F0502020204030204" pitchFamily="34" charset="0"/>
                <a:cs typeface="Calibri" panose="020F0502020204030204" pitchFamily="34" charset="0"/>
              </a:rPr>
              <a:t>been</a:t>
            </a:r>
            <a:r>
              <a:rPr lang="de-DE" sz="2000" dirty="0">
                <a:solidFill>
                  <a:srgbClr val="FF0000"/>
                </a:solidFill>
                <a:latin typeface="Calibri" panose="020F0502020204030204" pitchFamily="34" charset="0"/>
                <a:cs typeface="Calibri" panose="020F0502020204030204" pitchFamily="34" charset="0"/>
              </a:rPr>
              <a:t> </a:t>
            </a:r>
            <a:r>
              <a:rPr lang="de-DE" sz="2000" dirty="0" err="1">
                <a:solidFill>
                  <a:srgbClr val="FF0000"/>
                </a:solidFill>
                <a:latin typeface="Calibri" panose="020F0502020204030204" pitchFamily="34" charset="0"/>
                <a:cs typeface="Calibri" panose="020F0502020204030204" pitchFamily="34" charset="0"/>
              </a:rPr>
              <a:t>found</a:t>
            </a:r>
            <a:r>
              <a:rPr lang="de-DE" sz="2000" dirty="0">
                <a:solidFill>
                  <a:srgbClr val="FF0000"/>
                </a:solidFill>
                <a:latin typeface="Calibri" panose="020F0502020204030204" pitchFamily="34" charset="0"/>
                <a:cs typeface="Calibri" panose="020F0502020204030204" pitchFamily="34" charset="0"/>
              </a:rPr>
              <a:t> in </a:t>
            </a:r>
            <a:r>
              <a:rPr lang="de-DE" sz="2000" dirty="0" err="1">
                <a:solidFill>
                  <a:srgbClr val="FF0000"/>
                </a:solidFill>
                <a:latin typeface="Calibri" panose="020F0502020204030204" pitchFamily="34" charset="0"/>
                <a:cs typeface="Calibri" panose="020F0502020204030204" pitchFamily="34" charset="0"/>
              </a:rPr>
              <a:t>measurements</a:t>
            </a:r>
            <a:r>
              <a:rPr lang="de-DE" sz="2000" dirty="0">
                <a:solidFill>
                  <a:srgbClr val="FF0000"/>
                </a:solidFill>
                <a:latin typeface="Calibri" panose="020F0502020204030204" pitchFamily="34" charset="0"/>
                <a:cs typeface="Calibri" panose="020F0502020204030204" pitchFamily="34" charset="0"/>
              </a:rPr>
              <a:t> (</a:t>
            </a:r>
            <a:r>
              <a:rPr lang="de-DE" sz="2000" dirty="0" err="1">
                <a:solidFill>
                  <a:srgbClr val="FF0000"/>
                </a:solidFill>
                <a:latin typeface="Calibri" panose="020F0502020204030204" pitchFamily="34" charset="0"/>
                <a:cs typeface="Calibri" panose="020F0502020204030204" pitchFamily="34" charset="0"/>
              </a:rPr>
              <a:t>or</a:t>
            </a:r>
            <a:r>
              <a:rPr lang="de-DE" sz="2000" dirty="0">
                <a:solidFill>
                  <a:srgbClr val="FF0000"/>
                </a:solidFill>
                <a:latin typeface="Calibri" panose="020F0502020204030204" pitchFamily="34" charset="0"/>
                <a:cs typeface="Calibri" panose="020F0502020204030204" pitchFamily="34" charset="0"/>
              </a:rPr>
              <a:t> </a:t>
            </a:r>
            <a:r>
              <a:rPr lang="de-DE" sz="2000" dirty="0" err="1">
                <a:solidFill>
                  <a:srgbClr val="FF0000"/>
                </a:solidFill>
                <a:latin typeface="Calibri" panose="020F0502020204030204" pitchFamily="34" charset="0"/>
                <a:cs typeface="Calibri" panose="020F0502020204030204" pitchFamily="34" charset="0"/>
              </a:rPr>
              <a:t>only</a:t>
            </a:r>
            <a:r>
              <a:rPr lang="de-DE" sz="2000" dirty="0">
                <a:solidFill>
                  <a:srgbClr val="FF0000"/>
                </a:solidFill>
                <a:latin typeface="Calibri" panose="020F0502020204030204" pitchFamily="34" charset="0"/>
                <a:cs typeface="Calibri" panose="020F0502020204030204" pitchFamily="34" charset="0"/>
              </a:rPr>
              <a:t> in </a:t>
            </a:r>
            <a:r>
              <a:rPr lang="de-DE" sz="2000" dirty="0" err="1">
                <a:solidFill>
                  <a:srgbClr val="FF0000"/>
                </a:solidFill>
                <a:latin typeface="Calibri" panose="020F0502020204030204" pitchFamily="34" charset="0"/>
                <a:cs typeface="Calibri" panose="020F0502020204030204" pitchFamily="34" charset="0"/>
              </a:rPr>
              <a:t>very</a:t>
            </a:r>
            <a:r>
              <a:rPr lang="de-DE" sz="2000" dirty="0">
                <a:solidFill>
                  <a:srgbClr val="FF0000"/>
                </a:solidFill>
                <a:latin typeface="Calibri" panose="020F0502020204030204" pitchFamily="34" charset="0"/>
                <a:cs typeface="Calibri" panose="020F0502020204030204" pitchFamily="34" charset="0"/>
              </a:rPr>
              <a:t> </a:t>
            </a:r>
            <a:r>
              <a:rPr lang="de-DE" sz="2000" dirty="0" err="1">
                <a:solidFill>
                  <a:srgbClr val="FF0000"/>
                </a:solidFill>
                <a:latin typeface="Calibri" panose="020F0502020204030204" pitchFamily="34" charset="0"/>
                <a:cs typeface="Calibri" panose="020F0502020204030204" pitchFamily="34" charset="0"/>
              </a:rPr>
              <a:t>small</a:t>
            </a:r>
            <a:r>
              <a:rPr lang="de-DE" sz="2000" dirty="0">
                <a:solidFill>
                  <a:srgbClr val="FF0000"/>
                </a:solidFill>
                <a:latin typeface="Calibri" panose="020F0502020204030204" pitchFamily="34" charset="0"/>
                <a:cs typeface="Calibri" panose="020F0502020204030204" pitchFamily="34" charset="0"/>
              </a:rPr>
              <a:t> </a:t>
            </a:r>
            <a:r>
              <a:rPr lang="de-DE" sz="2000" dirty="0" err="1">
                <a:solidFill>
                  <a:srgbClr val="FF0000"/>
                </a:solidFill>
                <a:latin typeface="Calibri" panose="020F0502020204030204" pitchFamily="34" charset="0"/>
                <a:cs typeface="Calibri" panose="020F0502020204030204" pitchFamily="34" charset="0"/>
              </a:rPr>
              <a:t>concentrations</a:t>
            </a:r>
            <a:r>
              <a:rPr lang="de-DE" sz="2000" dirty="0">
                <a:solidFill>
                  <a:srgbClr val="FF0000"/>
                </a:solidFill>
                <a:latin typeface="Calibri" panose="020F0502020204030204" pitchFamily="34" charset="0"/>
                <a:cs typeface="Calibri" panose="020F0502020204030204" pitchFamily="34" charset="0"/>
              </a:rPr>
              <a:t>!)</a:t>
            </a:r>
          </a:p>
        </p:txBody>
      </p:sp>
      <p:sp>
        <p:nvSpPr>
          <p:cNvPr id="14" name="Titel 1">
            <a:extLst>
              <a:ext uri="{FF2B5EF4-FFF2-40B4-BE49-F238E27FC236}">
                <a16:creationId xmlns:a16="http://schemas.microsoft.com/office/drawing/2014/main" id="{A05A0CBA-FC33-4F0D-A32E-135EF1642E59}"/>
              </a:ext>
            </a:extLst>
          </p:cNvPr>
          <p:cNvSpPr>
            <a:spLocks noGrp="1"/>
          </p:cNvSpPr>
          <p:nvPr>
            <p:ph type="title"/>
          </p:nvPr>
        </p:nvSpPr>
        <p:spPr>
          <a:xfrm>
            <a:off x="336000" y="92481"/>
            <a:ext cx="11520000" cy="615949"/>
          </a:xfrm>
        </p:spPr>
        <p:txBody>
          <a:bodyPr/>
          <a:lstStyle/>
          <a:p>
            <a:r>
              <a:rPr lang="de-DE" dirty="0">
                <a:solidFill>
                  <a:schemeClr val="accent2"/>
                </a:solidFill>
                <a:latin typeface="Calibri" panose="020F0502020204030204" pitchFamily="34" charset="0"/>
                <a:cs typeface="Calibri" panose="020F0502020204030204" pitchFamily="34" charset="0"/>
              </a:rPr>
              <a:t>Gas release </a:t>
            </a:r>
            <a:r>
              <a:rPr lang="de-DE" dirty="0" err="1">
                <a:solidFill>
                  <a:schemeClr val="accent2"/>
                </a:solidFill>
                <a:latin typeface="Calibri" panose="020F0502020204030204" pitchFamily="34" charset="0"/>
                <a:cs typeface="Calibri" panose="020F0502020204030204" pitchFamily="34" charset="0"/>
              </a:rPr>
              <a:t>during</a:t>
            </a:r>
            <a:r>
              <a:rPr lang="de-DE" dirty="0">
                <a:solidFill>
                  <a:schemeClr val="accent2"/>
                </a:solidFill>
                <a:latin typeface="Calibri" panose="020F0502020204030204" pitchFamily="34" charset="0"/>
                <a:cs typeface="Calibri" panose="020F0502020204030204" pitchFamily="34" charset="0"/>
              </a:rPr>
              <a:t> thermal </a:t>
            </a:r>
            <a:r>
              <a:rPr lang="de-DE" dirty="0" err="1">
                <a:solidFill>
                  <a:schemeClr val="accent2"/>
                </a:solidFill>
                <a:latin typeface="Calibri" panose="020F0502020204030204" pitchFamily="34" charset="0"/>
                <a:cs typeface="Calibri" panose="020F0502020204030204" pitchFamily="34" charset="0"/>
              </a:rPr>
              <a:t>runaway</a:t>
            </a:r>
            <a:endParaRPr lang="de-DE" sz="2400" dirty="0">
              <a:solidFill>
                <a:schemeClr val="accent2"/>
              </a:solidFill>
              <a:latin typeface="Calibri" panose="020F0502020204030204" pitchFamily="34" charset="0"/>
              <a:cs typeface="Calibri" panose="020F0502020204030204" pitchFamily="34" charset="0"/>
            </a:endParaRPr>
          </a:p>
        </p:txBody>
      </p:sp>
      <p:sp>
        <p:nvSpPr>
          <p:cNvPr id="9" name="Textfeld 8">
            <a:extLst>
              <a:ext uri="{FF2B5EF4-FFF2-40B4-BE49-F238E27FC236}">
                <a16:creationId xmlns:a16="http://schemas.microsoft.com/office/drawing/2014/main" id="{0826F8D6-1A26-428D-BB2A-04E8EF3DF9F6}"/>
              </a:ext>
            </a:extLst>
          </p:cNvPr>
          <p:cNvSpPr txBox="1"/>
          <p:nvPr/>
        </p:nvSpPr>
        <p:spPr>
          <a:xfrm>
            <a:off x="615630" y="798714"/>
            <a:ext cx="2348720" cy="369332"/>
          </a:xfrm>
          <a:prstGeom prst="rect">
            <a:avLst/>
          </a:prstGeom>
          <a:noFill/>
        </p:spPr>
        <p:txBody>
          <a:bodyPr wrap="none" rtlCol="0">
            <a:spAutoFit/>
          </a:bodyPr>
          <a:lstStyle/>
          <a:p>
            <a:r>
              <a:rPr lang="de-DE" b="1" dirty="0">
                <a:solidFill>
                  <a:schemeClr val="accent1">
                    <a:lumMod val="50000"/>
                  </a:schemeClr>
                </a:solidFill>
              </a:rPr>
              <a:t>Main Components:</a:t>
            </a:r>
          </a:p>
        </p:txBody>
      </p:sp>
    </p:spTree>
    <p:extLst>
      <p:ext uri="{BB962C8B-B14F-4D97-AF65-F5344CB8AC3E}">
        <p14:creationId xmlns:p14="http://schemas.microsoft.com/office/powerpoint/2010/main" val="371149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7F31272E-3741-46D9-814F-8D1E603C42E6}"/>
              </a:ext>
            </a:extLst>
          </p:cNvPr>
          <p:cNvSpPr txBox="1"/>
          <p:nvPr/>
        </p:nvSpPr>
        <p:spPr>
          <a:xfrm>
            <a:off x="3143250" y="6495372"/>
            <a:ext cx="6048002" cy="338554"/>
          </a:xfrm>
          <a:prstGeom prst="rect">
            <a:avLst/>
          </a:prstGeom>
          <a:noFill/>
        </p:spPr>
        <p:txBody>
          <a:bodyPr wrap="none" rtlCol="0">
            <a:spAutoFit/>
          </a:bodyPr>
          <a:lstStyle/>
          <a:p>
            <a:r>
              <a:rPr lang="de-DE" sz="1600" dirty="0">
                <a:solidFill>
                  <a:schemeClr val="bg1">
                    <a:lumMod val="95000"/>
                  </a:schemeClr>
                </a:solidFill>
                <a:latin typeface="Calibri" panose="020F0502020204030204" pitchFamily="34" charset="0"/>
                <a:cs typeface="Calibri" panose="020F0502020204030204" pitchFamily="34" charset="0"/>
              </a:rPr>
              <a:t>Dr. Dana Meißner, Institut für Sicherheitstechnik / Schiffssicherheit e.V.</a:t>
            </a:r>
          </a:p>
        </p:txBody>
      </p:sp>
      <p:sp>
        <p:nvSpPr>
          <p:cNvPr id="14" name="Titel 1">
            <a:extLst>
              <a:ext uri="{FF2B5EF4-FFF2-40B4-BE49-F238E27FC236}">
                <a16:creationId xmlns:a16="http://schemas.microsoft.com/office/drawing/2014/main" id="{A05A0CBA-FC33-4F0D-A32E-135EF1642E59}"/>
              </a:ext>
            </a:extLst>
          </p:cNvPr>
          <p:cNvSpPr>
            <a:spLocks noGrp="1"/>
          </p:cNvSpPr>
          <p:nvPr>
            <p:ph type="title"/>
          </p:nvPr>
        </p:nvSpPr>
        <p:spPr>
          <a:xfrm>
            <a:off x="336000" y="92481"/>
            <a:ext cx="11520000" cy="615949"/>
          </a:xfrm>
        </p:spPr>
        <p:txBody>
          <a:bodyPr/>
          <a:lstStyle/>
          <a:p>
            <a:r>
              <a:rPr lang="de-DE" dirty="0">
                <a:solidFill>
                  <a:schemeClr val="accent2"/>
                </a:solidFill>
                <a:latin typeface="Calibri" panose="020F0502020204030204" pitchFamily="34" charset="0"/>
                <a:cs typeface="Calibri" panose="020F0502020204030204" pitchFamily="34" charset="0"/>
              </a:rPr>
              <a:t>Gas release </a:t>
            </a:r>
            <a:r>
              <a:rPr lang="de-DE" dirty="0" err="1">
                <a:solidFill>
                  <a:schemeClr val="accent2"/>
                </a:solidFill>
                <a:latin typeface="Calibri" panose="020F0502020204030204" pitchFamily="34" charset="0"/>
                <a:cs typeface="Calibri" panose="020F0502020204030204" pitchFamily="34" charset="0"/>
              </a:rPr>
              <a:t>during</a:t>
            </a:r>
            <a:r>
              <a:rPr lang="de-DE" dirty="0">
                <a:solidFill>
                  <a:schemeClr val="accent2"/>
                </a:solidFill>
                <a:latin typeface="Calibri" panose="020F0502020204030204" pitchFamily="34" charset="0"/>
                <a:cs typeface="Calibri" panose="020F0502020204030204" pitchFamily="34" charset="0"/>
              </a:rPr>
              <a:t> thermal </a:t>
            </a:r>
            <a:r>
              <a:rPr lang="de-DE" dirty="0" err="1">
                <a:solidFill>
                  <a:schemeClr val="accent2"/>
                </a:solidFill>
                <a:latin typeface="Calibri" panose="020F0502020204030204" pitchFamily="34" charset="0"/>
                <a:cs typeface="Calibri" panose="020F0502020204030204" pitchFamily="34" charset="0"/>
              </a:rPr>
              <a:t>runaway</a:t>
            </a:r>
            <a:endParaRPr lang="de-DE" sz="2400" dirty="0">
              <a:solidFill>
                <a:schemeClr val="accent2"/>
              </a:solidFill>
              <a:latin typeface="Calibri" panose="020F0502020204030204" pitchFamily="34" charset="0"/>
              <a:cs typeface="Calibri" panose="020F0502020204030204" pitchFamily="34" charset="0"/>
            </a:endParaRPr>
          </a:p>
        </p:txBody>
      </p:sp>
      <p:pic>
        <p:nvPicPr>
          <p:cNvPr id="10" name="Grafik 9">
            <a:extLst>
              <a:ext uri="{FF2B5EF4-FFF2-40B4-BE49-F238E27FC236}">
                <a16:creationId xmlns:a16="http://schemas.microsoft.com/office/drawing/2014/main" id="{4CC43B74-F1AB-452C-9520-1F59E9F2E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992" y="1780116"/>
            <a:ext cx="4254515" cy="2920073"/>
          </a:xfrm>
          <a:prstGeom prst="rect">
            <a:avLst/>
          </a:prstGeom>
        </p:spPr>
      </p:pic>
      <p:sp>
        <p:nvSpPr>
          <p:cNvPr id="15" name="Rectangle 1">
            <a:extLst>
              <a:ext uri="{FF2B5EF4-FFF2-40B4-BE49-F238E27FC236}">
                <a16:creationId xmlns:a16="http://schemas.microsoft.com/office/drawing/2014/main" id="{14CFB3AF-DA33-4AC3-B48F-ADC3B77D3FF1}"/>
              </a:ext>
            </a:extLst>
          </p:cNvPr>
          <p:cNvSpPr>
            <a:spLocks noChangeArrowheads="1"/>
          </p:cNvSpPr>
          <p:nvPr/>
        </p:nvSpPr>
        <p:spPr bwMode="auto">
          <a:xfrm>
            <a:off x="861257" y="5319877"/>
            <a:ext cx="80563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V. </a:t>
            </a:r>
            <a:r>
              <a:rPr kumimoji="0" lang="de-DE" altLang="de-DE" sz="12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Somandepalli</a:t>
            </a:r>
            <a:r>
              <a:rPr kumimoji="0" lang="de-DE" altLang="de-DE"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K. Marr, Qu. Horn </a:t>
            </a:r>
            <a:r>
              <a:rPr kumimoji="0" lang="de-DE" altLang="de-DE" sz="12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Quantification</a:t>
            </a:r>
            <a:r>
              <a:rPr kumimoji="0" lang="de-DE" altLang="de-DE"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de-DE" altLang="de-DE" sz="12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of</a:t>
            </a:r>
            <a:r>
              <a:rPr kumimoji="0" lang="de-DE" altLang="de-DE"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de-DE" altLang="de-DE" sz="12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Combustion</a:t>
            </a:r>
            <a:r>
              <a:rPr kumimoji="0" lang="de-DE" altLang="de-DE"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Hazards </a:t>
            </a:r>
            <a:r>
              <a:rPr kumimoji="0" lang="de-DE" altLang="de-DE" sz="12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of</a:t>
            </a:r>
            <a:r>
              <a:rPr kumimoji="0" lang="de-DE" altLang="de-DE"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Thermal </a:t>
            </a:r>
            <a:r>
              <a:rPr kumimoji="0" lang="de-DE" altLang="de-DE" sz="12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Runaway</a:t>
            </a:r>
            <a:r>
              <a:rPr kumimoji="0" lang="de-DE" altLang="de-DE"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de-DE" altLang="de-DE" sz="12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Failures</a:t>
            </a:r>
            <a:r>
              <a:rPr kumimoji="0" lang="de-DE" altLang="de-DE"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in Lithium-Ion </a:t>
            </a:r>
            <a:r>
              <a:rPr kumimoji="0" lang="de-DE" altLang="de-DE" sz="12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Batteries</a:t>
            </a:r>
            <a:r>
              <a:rPr lang="de-DE" altLang="de-DE" sz="1200" dirty="0">
                <a:latin typeface="Calibri" panose="020F0502020204030204" pitchFamily="34" charset="0"/>
                <a:cs typeface="Calibri" panose="020F0502020204030204" pitchFamily="34" charset="0"/>
              </a:rPr>
              <a:t>, </a:t>
            </a:r>
            <a:r>
              <a:rPr kumimoji="0" lang="de-DE" altLang="de-DE"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SAE International Journal </a:t>
            </a:r>
            <a:r>
              <a:rPr kumimoji="0" lang="de-DE" altLang="de-DE" sz="12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of</a:t>
            </a:r>
            <a:r>
              <a:rPr kumimoji="0" lang="de-DE" altLang="de-DE"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Alternative Powertrains </a:t>
            </a:r>
            <a:r>
              <a:rPr kumimoji="0" lang="de-DE" altLang="de-DE"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3"/>
              </a:rPr>
              <a:t>Vol. 3, </a:t>
            </a:r>
            <a:r>
              <a:rPr kumimoji="0" lang="de-DE" altLang="de-DE" sz="12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hlinkClick r:id="rId3"/>
              </a:rPr>
              <a:t>No</a:t>
            </a:r>
            <a:r>
              <a:rPr kumimoji="0" lang="de-DE" altLang="de-DE"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3"/>
              </a:rPr>
              <a:t>. 1 (May 2014)</a:t>
            </a:r>
            <a:r>
              <a:rPr kumimoji="0" lang="de-DE" altLang="de-DE"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pp. 98-104   </a:t>
            </a:r>
          </a:p>
        </p:txBody>
      </p:sp>
      <p:sp>
        <p:nvSpPr>
          <p:cNvPr id="2" name="Textfeld 1">
            <a:extLst>
              <a:ext uri="{FF2B5EF4-FFF2-40B4-BE49-F238E27FC236}">
                <a16:creationId xmlns:a16="http://schemas.microsoft.com/office/drawing/2014/main" id="{EAC952C2-C192-44BA-AABC-C4099129A088}"/>
              </a:ext>
            </a:extLst>
          </p:cNvPr>
          <p:cNvSpPr txBox="1"/>
          <p:nvPr/>
        </p:nvSpPr>
        <p:spPr>
          <a:xfrm flipH="1">
            <a:off x="5991405" y="2299342"/>
            <a:ext cx="4254515" cy="1429622"/>
          </a:xfrm>
          <a:prstGeom prst="rect">
            <a:avLst/>
          </a:prstGeom>
          <a:noFill/>
        </p:spPr>
        <p:txBody>
          <a:bodyPr wrap="square" rtlCol="0">
            <a:spAutoFit/>
          </a:bodyPr>
          <a:lstStyle/>
          <a:p>
            <a:pPr>
              <a:lnSpc>
                <a:spcPct val="150000"/>
              </a:lnSpc>
            </a:pPr>
            <a:r>
              <a:rPr lang="de-DE" sz="2000" dirty="0">
                <a:latin typeface="Calibri" panose="020F0502020204030204" pitchFamily="34" charset="0"/>
                <a:cs typeface="Calibri" panose="020F0502020204030204" pitchFamily="34" charset="0"/>
              </a:rPr>
              <a:t>The </a:t>
            </a:r>
            <a:r>
              <a:rPr lang="de-DE" sz="2000" dirty="0" err="1">
                <a:latin typeface="Calibri" panose="020F0502020204030204" pitchFamily="34" charset="0"/>
                <a:cs typeface="Calibri" panose="020F0502020204030204" pitchFamily="34" charset="0"/>
              </a:rPr>
              <a:t>higher</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the</a:t>
            </a:r>
            <a:r>
              <a:rPr lang="de-DE" sz="2000" dirty="0">
                <a:latin typeface="Calibri" panose="020F0502020204030204" pitchFamily="34" charset="0"/>
                <a:cs typeface="Calibri" panose="020F0502020204030204" pitchFamily="34" charset="0"/>
              </a:rPr>
              <a:t> State </a:t>
            </a:r>
            <a:r>
              <a:rPr lang="de-DE" sz="2000" dirty="0" err="1">
                <a:latin typeface="Calibri" panose="020F0502020204030204" pitchFamily="34" charset="0"/>
                <a:cs typeface="Calibri" panose="020F0502020204030204" pitchFamily="34" charset="0"/>
              </a:rPr>
              <a:t>of</a:t>
            </a:r>
            <a:r>
              <a:rPr lang="de-DE" sz="2000" dirty="0">
                <a:latin typeface="Calibri" panose="020F0502020204030204" pitchFamily="34" charset="0"/>
                <a:cs typeface="Calibri" panose="020F0502020204030204" pitchFamily="34" charset="0"/>
              </a:rPr>
              <a:t> Charge </a:t>
            </a:r>
            <a:r>
              <a:rPr lang="de-DE" sz="2000" dirty="0" err="1">
                <a:latin typeface="Calibri" panose="020F0502020204030204" pitchFamily="34" charset="0"/>
                <a:cs typeface="Calibri" panose="020F0502020204030204" pitchFamily="34" charset="0"/>
              </a:rPr>
              <a:t>of</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the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damaged</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battery</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the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more</a:t>
            </a:r>
            <a:r>
              <a:rPr lang="de-DE" sz="2000" dirty="0">
                <a:latin typeface="Calibri" panose="020F0502020204030204" pitchFamily="34" charset="0"/>
                <a:cs typeface="Calibri" panose="020F0502020204030204" pitchFamily="34" charset="0"/>
              </a:rPr>
              <a:t> gas </a:t>
            </a:r>
            <a:r>
              <a:rPr lang="de-DE" sz="2000" dirty="0" err="1">
                <a:latin typeface="Calibri" panose="020F0502020204030204" pitchFamily="34" charset="0"/>
                <a:cs typeface="Calibri" panose="020F0502020204030204" pitchFamily="34" charset="0"/>
              </a:rPr>
              <a:t>volume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is</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released</a:t>
            </a:r>
            <a:r>
              <a:rPr lang="de-DE" sz="2000" dirty="0">
                <a:latin typeface="Calibri" panose="020F0502020204030204" pitchFamily="34" charset="0"/>
                <a:cs typeface="Calibri" panose="020F0502020204030204" pitchFamily="34" charset="0"/>
              </a:rPr>
              <a:t>.</a:t>
            </a:r>
          </a:p>
        </p:txBody>
      </p:sp>
      <p:sp>
        <p:nvSpPr>
          <p:cNvPr id="16" name="Textfeld 15">
            <a:extLst>
              <a:ext uri="{FF2B5EF4-FFF2-40B4-BE49-F238E27FC236}">
                <a16:creationId xmlns:a16="http://schemas.microsoft.com/office/drawing/2014/main" id="{AFD026E3-9068-4814-891F-23ABBB974C36}"/>
              </a:ext>
            </a:extLst>
          </p:cNvPr>
          <p:cNvSpPr txBox="1"/>
          <p:nvPr/>
        </p:nvSpPr>
        <p:spPr>
          <a:xfrm>
            <a:off x="523715" y="930594"/>
            <a:ext cx="2069797" cy="369332"/>
          </a:xfrm>
          <a:prstGeom prst="rect">
            <a:avLst/>
          </a:prstGeom>
          <a:noFill/>
        </p:spPr>
        <p:txBody>
          <a:bodyPr wrap="none" rtlCol="0">
            <a:spAutoFit/>
          </a:bodyPr>
          <a:lstStyle/>
          <a:p>
            <a:r>
              <a:rPr lang="de-DE" b="1" dirty="0">
                <a:solidFill>
                  <a:schemeClr val="accent1">
                    <a:lumMod val="50000"/>
                  </a:schemeClr>
                </a:solidFill>
              </a:rPr>
              <a:t>State </a:t>
            </a:r>
            <a:r>
              <a:rPr lang="de-DE" b="1" dirty="0" err="1">
                <a:solidFill>
                  <a:schemeClr val="accent1">
                    <a:lumMod val="50000"/>
                  </a:schemeClr>
                </a:solidFill>
              </a:rPr>
              <a:t>of</a:t>
            </a:r>
            <a:r>
              <a:rPr lang="de-DE" b="1" dirty="0">
                <a:solidFill>
                  <a:schemeClr val="accent1">
                    <a:lumMod val="50000"/>
                  </a:schemeClr>
                </a:solidFill>
              </a:rPr>
              <a:t> Charge:</a:t>
            </a:r>
          </a:p>
        </p:txBody>
      </p:sp>
    </p:spTree>
    <p:extLst>
      <p:ext uri="{BB962C8B-B14F-4D97-AF65-F5344CB8AC3E}">
        <p14:creationId xmlns:p14="http://schemas.microsoft.com/office/powerpoint/2010/main" val="2460035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0235E65-443C-42EF-B3CD-C0EED9ECAE61}"/>
              </a:ext>
            </a:extLst>
          </p:cNvPr>
          <p:cNvSpPr txBox="1"/>
          <p:nvPr/>
        </p:nvSpPr>
        <p:spPr>
          <a:xfrm>
            <a:off x="3143250" y="6495372"/>
            <a:ext cx="6048002" cy="338554"/>
          </a:xfrm>
          <a:prstGeom prst="rect">
            <a:avLst/>
          </a:prstGeom>
          <a:noFill/>
        </p:spPr>
        <p:txBody>
          <a:bodyPr wrap="none" rtlCol="0">
            <a:spAutoFit/>
          </a:bodyPr>
          <a:lstStyle/>
          <a:p>
            <a:r>
              <a:rPr lang="de-DE" sz="1600" dirty="0">
                <a:solidFill>
                  <a:schemeClr val="bg1">
                    <a:lumMod val="95000"/>
                  </a:schemeClr>
                </a:solidFill>
                <a:latin typeface="Calibri" panose="020F0502020204030204" pitchFamily="34" charset="0"/>
                <a:cs typeface="Calibri" panose="020F0502020204030204" pitchFamily="34" charset="0"/>
              </a:rPr>
              <a:t>Dr. Dana Meißner, Institut für Sicherheitstechnik / Schiffssicherheit e.V.</a:t>
            </a:r>
          </a:p>
        </p:txBody>
      </p:sp>
      <p:sp>
        <p:nvSpPr>
          <p:cNvPr id="9" name="Titel 1">
            <a:extLst>
              <a:ext uri="{FF2B5EF4-FFF2-40B4-BE49-F238E27FC236}">
                <a16:creationId xmlns:a16="http://schemas.microsoft.com/office/drawing/2014/main" id="{2B67F61D-AB03-4699-8A58-BE69D2DBB69B}"/>
              </a:ext>
            </a:extLst>
          </p:cNvPr>
          <p:cNvSpPr>
            <a:spLocks noGrp="1"/>
          </p:cNvSpPr>
          <p:nvPr>
            <p:ph type="title"/>
          </p:nvPr>
        </p:nvSpPr>
        <p:spPr>
          <a:xfrm>
            <a:off x="336000" y="92481"/>
            <a:ext cx="11520000" cy="615949"/>
          </a:xfrm>
        </p:spPr>
        <p:txBody>
          <a:bodyPr/>
          <a:lstStyle/>
          <a:p>
            <a:r>
              <a:rPr lang="de-DE" dirty="0">
                <a:solidFill>
                  <a:schemeClr val="accent2"/>
                </a:solidFill>
                <a:latin typeface="Calibri" panose="020F0502020204030204" pitchFamily="34" charset="0"/>
                <a:cs typeface="Calibri" panose="020F0502020204030204" pitchFamily="34" charset="0"/>
              </a:rPr>
              <a:t>Gas release </a:t>
            </a:r>
            <a:r>
              <a:rPr lang="de-DE" dirty="0" err="1">
                <a:solidFill>
                  <a:schemeClr val="accent2"/>
                </a:solidFill>
                <a:latin typeface="Calibri" panose="020F0502020204030204" pitchFamily="34" charset="0"/>
                <a:cs typeface="Calibri" panose="020F0502020204030204" pitchFamily="34" charset="0"/>
              </a:rPr>
              <a:t>during</a:t>
            </a:r>
            <a:r>
              <a:rPr lang="de-DE" dirty="0">
                <a:solidFill>
                  <a:schemeClr val="accent2"/>
                </a:solidFill>
                <a:latin typeface="Calibri" panose="020F0502020204030204" pitchFamily="34" charset="0"/>
                <a:cs typeface="Calibri" panose="020F0502020204030204" pitchFamily="34" charset="0"/>
              </a:rPr>
              <a:t> thermal </a:t>
            </a:r>
            <a:r>
              <a:rPr lang="de-DE" dirty="0" err="1">
                <a:solidFill>
                  <a:schemeClr val="accent2"/>
                </a:solidFill>
                <a:latin typeface="Calibri" panose="020F0502020204030204" pitchFamily="34" charset="0"/>
                <a:cs typeface="Calibri" panose="020F0502020204030204" pitchFamily="34" charset="0"/>
              </a:rPr>
              <a:t>runaway</a:t>
            </a:r>
            <a:endParaRPr lang="de-DE" sz="2400" dirty="0">
              <a:solidFill>
                <a:schemeClr val="accent2"/>
              </a:solidFill>
              <a:latin typeface="Calibri" panose="020F0502020204030204" pitchFamily="34" charset="0"/>
              <a:cs typeface="Calibri" panose="020F0502020204030204" pitchFamily="34" charset="0"/>
            </a:endParaRPr>
          </a:p>
        </p:txBody>
      </p:sp>
      <p:pic>
        <p:nvPicPr>
          <p:cNvPr id="13" name="Grafik 12">
            <a:extLst>
              <a:ext uri="{FF2B5EF4-FFF2-40B4-BE49-F238E27FC236}">
                <a16:creationId xmlns:a16="http://schemas.microsoft.com/office/drawing/2014/main" id="{E0E1EC90-D454-4FF1-ADBF-AC52E9F15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010" y="708430"/>
            <a:ext cx="7890510" cy="4432116"/>
          </a:xfrm>
          <a:prstGeom prst="rect">
            <a:avLst/>
          </a:prstGeom>
        </p:spPr>
      </p:pic>
      <p:sp>
        <p:nvSpPr>
          <p:cNvPr id="14" name="Textfeld 13">
            <a:extLst>
              <a:ext uri="{FF2B5EF4-FFF2-40B4-BE49-F238E27FC236}">
                <a16:creationId xmlns:a16="http://schemas.microsoft.com/office/drawing/2014/main" id="{08958F96-1BE1-41C1-8976-2ED1F118666E}"/>
              </a:ext>
            </a:extLst>
          </p:cNvPr>
          <p:cNvSpPr txBox="1"/>
          <p:nvPr/>
        </p:nvSpPr>
        <p:spPr>
          <a:xfrm>
            <a:off x="461010" y="5756495"/>
            <a:ext cx="9534918" cy="276999"/>
          </a:xfrm>
          <a:prstGeom prst="rect">
            <a:avLst/>
          </a:prstGeom>
          <a:noFill/>
        </p:spPr>
        <p:txBody>
          <a:bodyPr wrap="none" rtlCol="0">
            <a:spAutoFit/>
          </a:bodyPr>
          <a:lstStyle/>
          <a:p>
            <a:r>
              <a:rPr lang="de-DE" sz="1200" dirty="0"/>
              <a:t>https://www.faz.net/aktuell/wissen/probleme-und-potentiale-der-lithium-ionen-technik-14030759/beim-aufladen-wandern-14039354.html</a:t>
            </a:r>
          </a:p>
        </p:txBody>
      </p:sp>
      <p:sp>
        <p:nvSpPr>
          <p:cNvPr id="2" name="Textfeld 1">
            <a:extLst>
              <a:ext uri="{FF2B5EF4-FFF2-40B4-BE49-F238E27FC236}">
                <a16:creationId xmlns:a16="http://schemas.microsoft.com/office/drawing/2014/main" id="{FC166A7B-7E7A-4750-B593-5138A0F924E1}"/>
              </a:ext>
            </a:extLst>
          </p:cNvPr>
          <p:cNvSpPr txBox="1"/>
          <p:nvPr/>
        </p:nvSpPr>
        <p:spPr>
          <a:xfrm>
            <a:off x="571674" y="800976"/>
            <a:ext cx="4591997" cy="369332"/>
          </a:xfrm>
          <a:prstGeom prst="rect">
            <a:avLst/>
          </a:prstGeom>
          <a:solidFill>
            <a:schemeClr val="bg1"/>
          </a:solidFill>
        </p:spPr>
        <p:txBody>
          <a:bodyPr wrap="square" rtlCol="0">
            <a:spAutoFit/>
          </a:bodyPr>
          <a:lstStyle/>
          <a:p>
            <a:r>
              <a:rPr lang="de-DE" b="1" dirty="0">
                <a:latin typeface="Calibri" panose="020F0502020204030204" pitchFamily="34" charset="0"/>
                <a:cs typeface="Calibri" panose="020F0502020204030204" pitchFamily="34" charset="0"/>
              </a:rPr>
              <a:t>Working </a:t>
            </a:r>
            <a:r>
              <a:rPr lang="de-DE" b="1" dirty="0" err="1">
                <a:latin typeface="Calibri" panose="020F0502020204030204" pitchFamily="34" charset="0"/>
                <a:cs typeface="Calibri" panose="020F0502020204030204" pitchFamily="34" charset="0"/>
              </a:rPr>
              <a:t>principle</a:t>
            </a:r>
            <a:r>
              <a:rPr lang="de-DE" b="1" dirty="0">
                <a:latin typeface="Calibri" panose="020F0502020204030204" pitchFamily="34" charset="0"/>
                <a:cs typeface="Calibri" panose="020F0502020204030204" pitchFamily="34" charset="0"/>
              </a:rPr>
              <a:t> </a:t>
            </a:r>
            <a:r>
              <a:rPr lang="de-DE" b="1" dirty="0" err="1">
                <a:latin typeface="Calibri" panose="020F0502020204030204" pitchFamily="34" charset="0"/>
                <a:cs typeface="Calibri" panose="020F0502020204030204" pitchFamily="34" charset="0"/>
              </a:rPr>
              <a:t>of</a:t>
            </a:r>
            <a:r>
              <a:rPr lang="de-DE" b="1" dirty="0">
                <a:latin typeface="Calibri" panose="020F0502020204030204" pitchFamily="34" charset="0"/>
                <a:cs typeface="Calibri" panose="020F0502020204030204" pitchFamily="34" charset="0"/>
              </a:rPr>
              <a:t> a Li-Ion </a:t>
            </a:r>
            <a:r>
              <a:rPr lang="de-DE" b="1" dirty="0" err="1">
                <a:latin typeface="Calibri" panose="020F0502020204030204" pitchFamily="34" charset="0"/>
                <a:cs typeface="Calibri" panose="020F0502020204030204" pitchFamily="34" charset="0"/>
              </a:rPr>
              <a:t>accumulator</a:t>
            </a:r>
            <a:endParaRPr lang="de-DE" b="1" dirty="0">
              <a:latin typeface="Calibri" panose="020F0502020204030204" pitchFamily="34" charset="0"/>
              <a:cs typeface="Calibri" panose="020F0502020204030204" pitchFamily="34" charset="0"/>
            </a:endParaRPr>
          </a:p>
        </p:txBody>
      </p:sp>
      <p:sp>
        <p:nvSpPr>
          <p:cNvPr id="3" name="Textfeld 2">
            <a:extLst>
              <a:ext uri="{FF2B5EF4-FFF2-40B4-BE49-F238E27FC236}">
                <a16:creationId xmlns:a16="http://schemas.microsoft.com/office/drawing/2014/main" id="{7EACF2B2-C939-4710-A033-F6F9F9CE8FF9}"/>
              </a:ext>
            </a:extLst>
          </p:cNvPr>
          <p:cNvSpPr txBox="1"/>
          <p:nvPr/>
        </p:nvSpPr>
        <p:spPr>
          <a:xfrm>
            <a:off x="6911789" y="1936376"/>
            <a:ext cx="893193" cy="1711366"/>
          </a:xfrm>
          <a:prstGeom prst="rect">
            <a:avLst/>
          </a:prstGeom>
          <a:solidFill>
            <a:schemeClr val="bg1">
              <a:lumMod val="95000"/>
            </a:schemeClr>
          </a:solidFill>
        </p:spPr>
        <p:txBody>
          <a:bodyPr wrap="none" rtlCol="0">
            <a:spAutoFit/>
          </a:bodyPr>
          <a:lstStyle/>
          <a:p>
            <a:pPr>
              <a:lnSpc>
                <a:spcPct val="150000"/>
              </a:lnSpc>
            </a:pPr>
            <a:r>
              <a:rPr lang="de-DE" dirty="0">
                <a:latin typeface="Calibri" panose="020F0502020204030204" pitchFamily="34" charset="0"/>
                <a:cs typeface="Calibri" panose="020F0502020204030204" pitchFamily="34" charset="0"/>
              </a:rPr>
              <a:t>Carbon</a:t>
            </a:r>
          </a:p>
          <a:p>
            <a:pPr>
              <a:lnSpc>
                <a:spcPct val="150000"/>
              </a:lnSpc>
            </a:pPr>
            <a:r>
              <a:rPr lang="de-DE" dirty="0">
                <a:latin typeface="Calibri" panose="020F0502020204030204" pitchFamily="34" charset="0"/>
                <a:cs typeface="Calibri" panose="020F0502020204030204" pitchFamily="34" charset="0"/>
              </a:rPr>
              <a:t>Cobalt</a:t>
            </a:r>
          </a:p>
          <a:p>
            <a:pPr>
              <a:lnSpc>
                <a:spcPct val="150000"/>
              </a:lnSpc>
            </a:pPr>
            <a:r>
              <a:rPr lang="de-DE" dirty="0">
                <a:latin typeface="Calibri" panose="020F0502020204030204" pitchFamily="34" charset="0"/>
                <a:cs typeface="Calibri" panose="020F0502020204030204" pitchFamily="34" charset="0"/>
              </a:rPr>
              <a:t>Lithium</a:t>
            </a:r>
          </a:p>
          <a:p>
            <a:pPr>
              <a:lnSpc>
                <a:spcPct val="150000"/>
              </a:lnSpc>
            </a:pPr>
            <a:r>
              <a:rPr lang="de-DE" dirty="0">
                <a:latin typeface="Calibri" panose="020F0502020204030204" pitchFamily="34" charset="0"/>
                <a:cs typeface="Calibri" panose="020F0502020204030204" pitchFamily="34" charset="0"/>
              </a:rPr>
              <a:t>Oxygen</a:t>
            </a:r>
          </a:p>
        </p:txBody>
      </p:sp>
      <p:sp>
        <p:nvSpPr>
          <p:cNvPr id="4" name="Textfeld 3">
            <a:extLst>
              <a:ext uri="{FF2B5EF4-FFF2-40B4-BE49-F238E27FC236}">
                <a16:creationId xmlns:a16="http://schemas.microsoft.com/office/drawing/2014/main" id="{8F26C3E8-4119-44BA-A016-6449C9C50B83}"/>
              </a:ext>
            </a:extLst>
          </p:cNvPr>
          <p:cNvSpPr txBox="1"/>
          <p:nvPr/>
        </p:nvSpPr>
        <p:spPr>
          <a:xfrm>
            <a:off x="7669129" y="3868627"/>
            <a:ext cx="807401" cy="307777"/>
          </a:xfrm>
          <a:prstGeom prst="rect">
            <a:avLst/>
          </a:prstGeom>
          <a:solidFill>
            <a:schemeClr val="bg1">
              <a:lumMod val="95000"/>
            </a:schemeClr>
          </a:solidFill>
        </p:spPr>
        <p:txBody>
          <a:bodyPr wrap="none" rtlCol="0">
            <a:spAutoFit/>
          </a:bodyPr>
          <a:lstStyle/>
          <a:p>
            <a:r>
              <a:rPr lang="de-DE" sz="1400" dirty="0" err="1">
                <a:latin typeface="Calibri" panose="020F0502020204030204" pitchFamily="34" charset="0"/>
                <a:cs typeface="Calibri" panose="020F0502020204030204" pitchFamily="34" charset="0"/>
              </a:rPr>
              <a:t>charging</a:t>
            </a:r>
            <a:endParaRPr lang="de-DE" sz="1400" dirty="0">
              <a:latin typeface="Calibri" panose="020F0502020204030204" pitchFamily="34" charset="0"/>
              <a:cs typeface="Calibri" panose="020F0502020204030204" pitchFamily="34" charset="0"/>
            </a:endParaRPr>
          </a:p>
        </p:txBody>
      </p:sp>
      <p:sp>
        <p:nvSpPr>
          <p:cNvPr id="10" name="Textfeld 9">
            <a:extLst>
              <a:ext uri="{FF2B5EF4-FFF2-40B4-BE49-F238E27FC236}">
                <a16:creationId xmlns:a16="http://schemas.microsoft.com/office/drawing/2014/main" id="{37F4B3AA-230B-420F-A2F4-76F3CB1521C1}"/>
              </a:ext>
            </a:extLst>
          </p:cNvPr>
          <p:cNvSpPr txBox="1"/>
          <p:nvPr/>
        </p:nvSpPr>
        <p:spPr>
          <a:xfrm>
            <a:off x="7646540" y="4295168"/>
            <a:ext cx="1014188" cy="307777"/>
          </a:xfrm>
          <a:prstGeom prst="rect">
            <a:avLst/>
          </a:prstGeom>
          <a:solidFill>
            <a:schemeClr val="bg1">
              <a:lumMod val="95000"/>
            </a:schemeClr>
          </a:solidFill>
        </p:spPr>
        <p:txBody>
          <a:bodyPr wrap="none" rtlCol="0">
            <a:spAutoFit/>
          </a:bodyPr>
          <a:lstStyle/>
          <a:p>
            <a:r>
              <a:rPr lang="de-DE" sz="1400" dirty="0" err="1">
                <a:latin typeface="Calibri" panose="020F0502020204030204" pitchFamily="34" charset="0"/>
                <a:cs typeface="Calibri" panose="020F0502020204030204" pitchFamily="34" charset="0"/>
              </a:rPr>
              <a:t>discharging</a:t>
            </a:r>
            <a:endParaRPr lang="de-DE"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695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0235E65-443C-42EF-B3CD-C0EED9ECAE61}"/>
              </a:ext>
            </a:extLst>
          </p:cNvPr>
          <p:cNvSpPr txBox="1"/>
          <p:nvPr/>
        </p:nvSpPr>
        <p:spPr>
          <a:xfrm>
            <a:off x="3143250" y="6495372"/>
            <a:ext cx="6048002" cy="338554"/>
          </a:xfrm>
          <a:prstGeom prst="rect">
            <a:avLst/>
          </a:prstGeom>
          <a:noFill/>
        </p:spPr>
        <p:txBody>
          <a:bodyPr wrap="none" rtlCol="0">
            <a:spAutoFit/>
          </a:bodyPr>
          <a:lstStyle/>
          <a:p>
            <a:r>
              <a:rPr lang="de-DE" sz="1600" dirty="0">
                <a:solidFill>
                  <a:schemeClr val="bg1">
                    <a:lumMod val="95000"/>
                  </a:schemeClr>
                </a:solidFill>
                <a:latin typeface="Calibri" panose="020F0502020204030204" pitchFamily="34" charset="0"/>
                <a:cs typeface="Calibri" panose="020F0502020204030204" pitchFamily="34" charset="0"/>
              </a:rPr>
              <a:t>Dr. Dana Meißner, Institut für Sicherheitstechnik / Schiffssicherheit e.V.</a:t>
            </a:r>
          </a:p>
        </p:txBody>
      </p:sp>
      <p:sp>
        <p:nvSpPr>
          <p:cNvPr id="9" name="Titel 1">
            <a:extLst>
              <a:ext uri="{FF2B5EF4-FFF2-40B4-BE49-F238E27FC236}">
                <a16:creationId xmlns:a16="http://schemas.microsoft.com/office/drawing/2014/main" id="{2B67F61D-AB03-4699-8A58-BE69D2DBB69B}"/>
              </a:ext>
            </a:extLst>
          </p:cNvPr>
          <p:cNvSpPr>
            <a:spLocks noGrp="1"/>
          </p:cNvSpPr>
          <p:nvPr>
            <p:ph type="title"/>
          </p:nvPr>
        </p:nvSpPr>
        <p:spPr>
          <a:xfrm>
            <a:off x="336000" y="92481"/>
            <a:ext cx="11520000" cy="615949"/>
          </a:xfrm>
        </p:spPr>
        <p:txBody>
          <a:bodyPr/>
          <a:lstStyle/>
          <a:p>
            <a:r>
              <a:rPr lang="de-DE" dirty="0">
                <a:solidFill>
                  <a:schemeClr val="accent2"/>
                </a:solidFill>
                <a:latin typeface="Calibri" panose="020F0502020204030204" pitchFamily="34" charset="0"/>
                <a:cs typeface="Calibri" panose="020F0502020204030204" pitchFamily="34" charset="0"/>
              </a:rPr>
              <a:t>Gas release </a:t>
            </a:r>
            <a:r>
              <a:rPr lang="de-DE" dirty="0" err="1">
                <a:solidFill>
                  <a:schemeClr val="accent2"/>
                </a:solidFill>
                <a:latin typeface="Calibri" panose="020F0502020204030204" pitchFamily="34" charset="0"/>
                <a:cs typeface="Calibri" panose="020F0502020204030204" pitchFamily="34" charset="0"/>
              </a:rPr>
              <a:t>during</a:t>
            </a:r>
            <a:r>
              <a:rPr lang="de-DE" dirty="0">
                <a:solidFill>
                  <a:schemeClr val="accent2"/>
                </a:solidFill>
                <a:latin typeface="Calibri" panose="020F0502020204030204" pitchFamily="34" charset="0"/>
                <a:cs typeface="Calibri" panose="020F0502020204030204" pitchFamily="34" charset="0"/>
              </a:rPr>
              <a:t> thermal </a:t>
            </a:r>
            <a:r>
              <a:rPr lang="de-DE" dirty="0" err="1">
                <a:solidFill>
                  <a:schemeClr val="accent2"/>
                </a:solidFill>
                <a:latin typeface="Calibri" panose="020F0502020204030204" pitchFamily="34" charset="0"/>
                <a:cs typeface="Calibri" panose="020F0502020204030204" pitchFamily="34" charset="0"/>
              </a:rPr>
              <a:t>runaway</a:t>
            </a:r>
            <a:endParaRPr lang="de-DE" sz="2400" dirty="0">
              <a:solidFill>
                <a:schemeClr val="accent2"/>
              </a:solidFill>
              <a:latin typeface="Calibri" panose="020F0502020204030204" pitchFamily="34" charset="0"/>
              <a:cs typeface="Calibri" panose="020F0502020204030204" pitchFamily="34" charset="0"/>
            </a:endParaRPr>
          </a:p>
        </p:txBody>
      </p:sp>
      <p:sp>
        <p:nvSpPr>
          <p:cNvPr id="2" name="Ellipse 1">
            <a:extLst>
              <a:ext uri="{FF2B5EF4-FFF2-40B4-BE49-F238E27FC236}">
                <a16:creationId xmlns:a16="http://schemas.microsoft.com/office/drawing/2014/main" id="{7994678C-0922-4E05-8ED5-B7E27B1F6CE3}"/>
              </a:ext>
            </a:extLst>
          </p:cNvPr>
          <p:cNvSpPr/>
          <p:nvPr/>
        </p:nvSpPr>
        <p:spPr>
          <a:xfrm>
            <a:off x="844733" y="1254031"/>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C66DADC8-6D6A-4989-851B-2DB5AF01D33D}"/>
              </a:ext>
            </a:extLst>
          </p:cNvPr>
          <p:cNvSpPr/>
          <p:nvPr/>
        </p:nvSpPr>
        <p:spPr>
          <a:xfrm>
            <a:off x="1471206" y="1258386"/>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28E7ADE6-DCBB-4C0B-BCA3-FF9D6A900AD2}"/>
              </a:ext>
            </a:extLst>
          </p:cNvPr>
          <p:cNvSpPr/>
          <p:nvPr/>
        </p:nvSpPr>
        <p:spPr>
          <a:xfrm>
            <a:off x="844733" y="1911529"/>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14C8A5CB-F157-4237-B33F-46FDF023013B}"/>
              </a:ext>
            </a:extLst>
          </p:cNvPr>
          <p:cNvSpPr/>
          <p:nvPr/>
        </p:nvSpPr>
        <p:spPr>
          <a:xfrm>
            <a:off x="1470934" y="1911529"/>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1B738E57-7EFB-4349-AAA9-FDB038136E48}"/>
              </a:ext>
            </a:extLst>
          </p:cNvPr>
          <p:cNvSpPr/>
          <p:nvPr/>
        </p:nvSpPr>
        <p:spPr>
          <a:xfrm>
            <a:off x="844733" y="2607601"/>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0365735D-7DDE-4551-8E35-497171BF4032}"/>
              </a:ext>
            </a:extLst>
          </p:cNvPr>
          <p:cNvSpPr/>
          <p:nvPr/>
        </p:nvSpPr>
        <p:spPr>
          <a:xfrm>
            <a:off x="1471206" y="2611956"/>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F92E80C5-DAED-4D3B-B080-7AD545DE03F4}"/>
              </a:ext>
            </a:extLst>
          </p:cNvPr>
          <p:cNvSpPr/>
          <p:nvPr/>
        </p:nvSpPr>
        <p:spPr>
          <a:xfrm>
            <a:off x="844733" y="3265099"/>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49C8E361-9BDC-4A31-A0A5-FA2BBBE97E6D}"/>
              </a:ext>
            </a:extLst>
          </p:cNvPr>
          <p:cNvSpPr/>
          <p:nvPr/>
        </p:nvSpPr>
        <p:spPr>
          <a:xfrm>
            <a:off x="1470934" y="3265099"/>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5AF5D002-8787-4B34-814F-A741D8AC5A1E}"/>
              </a:ext>
            </a:extLst>
          </p:cNvPr>
          <p:cNvSpPr/>
          <p:nvPr/>
        </p:nvSpPr>
        <p:spPr>
          <a:xfrm>
            <a:off x="2097135" y="1254031"/>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8FA61C01-0645-43C1-AE63-69DE2B739F09}"/>
              </a:ext>
            </a:extLst>
          </p:cNvPr>
          <p:cNvSpPr/>
          <p:nvPr/>
        </p:nvSpPr>
        <p:spPr>
          <a:xfrm>
            <a:off x="2723608" y="1258386"/>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a:extLst>
              <a:ext uri="{FF2B5EF4-FFF2-40B4-BE49-F238E27FC236}">
                <a16:creationId xmlns:a16="http://schemas.microsoft.com/office/drawing/2014/main" id="{C81BEC34-0EB1-42AC-B2C1-42EDD909A465}"/>
              </a:ext>
            </a:extLst>
          </p:cNvPr>
          <p:cNvSpPr/>
          <p:nvPr/>
        </p:nvSpPr>
        <p:spPr>
          <a:xfrm>
            <a:off x="2097135" y="1911529"/>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a:extLst>
              <a:ext uri="{FF2B5EF4-FFF2-40B4-BE49-F238E27FC236}">
                <a16:creationId xmlns:a16="http://schemas.microsoft.com/office/drawing/2014/main" id="{AD41A46D-6885-40BE-BB0B-E227084649F8}"/>
              </a:ext>
            </a:extLst>
          </p:cNvPr>
          <p:cNvSpPr/>
          <p:nvPr/>
        </p:nvSpPr>
        <p:spPr>
          <a:xfrm>
            <a:off x="2723336" y="1911529"/>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extLst>
              <a:ext uri="{FF2B5EF4-FFF2-40B4-BE49-F238E27FC236}">
                <a16:creationId xmlns:a16="http://schemas.microsoft.com/office/drawing/2014/main" id="{7171C720-005E-473A-91EA-C0E60217019A}"/>
              </a:ext>
            </a:extLst>
          </p:cNvPr>
          <p:cNvSpPr/>
          <p:nvPr/>
        </p:nvSpPr>
        <p:spPr>
          <a:xfrm>
            <a:off x="2172790" y="2607601"/>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a:extLst>
              <a:ext uri="{FF2B5EF4-FFF2-40B4-BE49-F238E27FC236}">
                <a16:creationId xmlns:a16="http://schemas.microsoft.com/office/drawing/2014/main" id="{097990DE-ADD0-4AF6-BA5F-567DA7FAB1E2}"/>
              </a:ext>
            </a:extLst>
          </p:cNvPr>
          <p:cNvSpPr/>
          <p:nvPr/>
        </p:nvSpPr>
        <p:spPr>
          <a:xfrm>
            <a:off x="2799263" y="2611956"/>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a:extLst>
              <a:ext uri="{FF2B5EF4-FFF2-40B4-BE49-F238E27FC236}">
                <a16:creationId xmlns:a16="http://schemas.microsoft.com/office/drawing/2014/main" id="{1D0A878B-DD87-4B24-8B7B-F60A3E4E4E8E}"/>
              </a:ext>
            </a:extLst>
          </p:cNvPr>
          <p:cNvSpPr/>
          <p:nvPr/>
        </p:nvSpPr>
        <p:spPr>
          <a:xfrm>
            <a:off x="2172790" y="3265099"/>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44249133-DF1F-4F6D-B273-91B0BF86E78E}"/>
              </a:ext>
            </a:extLst>
          </p:cNvPr>
          <p:cNvSpPr/>
          <p:nvPr/>
        </p:nvSpPr>
        <p:spPr>
          <a:xfrm>
            <a:off x="2798991" y="3265099"/>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E77571B6-AA0B-4DCD-B1A4-A5509E566402}"/>
              </a:ext>
            </a:extLst>
          </p:cNvPr>
          <p:cNvSpPr/>
          <p:nvPr/>
        </p:nvSpPr>
        <p:spPr>
          <a:xfrm>
            <a:off x="844733" y="3961171"/>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E4613DE8-0150-4636-96B0-0C9156B154BB}"/>
              </a:ext>
            </a:extLst>
          </p:cNvPr>
          <p:cNvSpPr/>
          <p:nvPr/>
        </p:nvSpPr>
        <p:spPr>
          <a:xfrm>
            <a:off x="1471206" y="3965526"/>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8D9FFB83-3B41-4938-8DCA-0CA20E2CFEC6}"/>
              </a:ext>
            </a:extLst>
          </p:cNvPr>
          <p:cNvSpPr/>
          <p:nvPr/>
        </p:nvSpPr>
        <p:spPr>
          <a:xfrm>
            <a:off x="844733" y="4618669"/>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DAA7A657-993E-4040-9942-60116A2D2924}"/>
              </a:ext>
            </a:extLst>
          </p:cNvPr>
          <p:cNvSpPr/>
          <p:nvPr/>
        </p:nvSpPr>
        <p:spPr>
          <a:xfrm>
            <a:off x="1470934" y="4618669"/>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a:extLst>
              <a:ext uri="{FF2B5EF4-FFF2-40B4-BE49-F238E27FC236}">
                <a16:creationId xmlns:a16="http://schemas.microsoft.com/office/drawing/2014/main" id="{46A63CDF-6038-4006-BFB2-C05583DE0B3D}"/>
              </a:ext>
            </a:extLst>
          </p:cNvPr>
          <p:cNvSpPr/>
          <p:nvPr/>
        </p:nvSpPr>
        <p:spPr>
          <a:xfrm>
            <a:off x="2172790" y="3993522"/>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167A4ED8-0E79-469C-9D2F-B662363A1F10}"/>
              </a:ext>
            </a:extLst>
          </p:cNvPr>
          <p:cNvSpPr/>
          <p:nvPr/>
        </p:nvSpPr>
        <p:spPr>
          <a:xfrm>
            <a:off x="2799263" y="3997877"/>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E5390432-68EE-421C-92A8-B89C1A3894C3}"/>
              </a:ext>
            </a:extLst>
          </p:cNvPr>
          <p:cNvSpPr/>
          <p:nvPr/>
        </p:nvSpPr>
        <p:spPr>
          <a:xfrm>
            <a:off x="2172790" y="4651020"/>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id="{5B0E3064-E507-4EAE-A6CA-564993EDCDB9}"/>
              </a:ext>
            </a:extLst>
          </p:cNvPr>
          <p:cNvSpPr/>
          <p:nvPr/>
        </p:nvSpPr>
        <p:spPr>
          <a:xfrm>
            <a:off x="2798991" y="4651020"/>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Ellipse 2">
            <a:extLst>
              <a:ext uri="{FF2B5EF4-FFF2-40B4-BE49-F238E27FC236}">
                <a16:creationId xmlns:a16="http://schemas.microsoft.com/office/drawing/2014/main" id="{39EDFB97-61CC-466F-8F88-A45F75E8B68D}"/>
              </a:ext>
            </a:extLst>
          </p:cNvPr>
          <p:cNvSpPr/>
          <p:nvPr/>
        </p:nvSpPr>
        <p:spPr>
          <a:xfrm>
            <a:off x="1201649" y="3002439"/>
            <a:ext cx="357052" cy="338554"/>
          </a:xfrm>
          <a:prstGeom prst="ellipse">
            <a:avLst/>
          </a:prstGeom>
          <a:solidFill>
            <a:srgbClr val="F10F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a:extLst>
              <a:ext uri="{FF2B5EF4-FFF2-40B4-BE49-F238E27FC236}">
                <a16:creationId xmlns:a16="http://schemas.microsoft.com/office/drawing/2014/main" id="{7E07A7BD-31D3-4309-8BFB-58EFE4B2A62E}"/>
              </a:ext>
            </a:extLst>
          </p:cNvPr>
          <p:cNvSpPr/>
          <p:nvPr/>
        </p:nvSpPr>
        <p:spPr>
          <a:xfrm>
            <a:off x="1878332" y="2346885"/>
            <a:ext cx="357052" cy="338554"/>
          </a:xfrm>
          <a:prstGeom prst="ellipse">
            <a:avLst/>
          </a:prstGeom>
          <a:solidFill>
            <a:srgbClr val="F10F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a:extLst>
              <a:ext uri="{FF2B5EF4-FFF2-40B4-BE49-F238E27FC236}">
                <a16:creationId xmlns:a16="http://schemas.microsoft.com/office/drawing/2014/main" id="{0D63845A-3665-4217-A472-2C9A965BE6D1}"/>
              </a:ext>
            </a:extLst>
          </p:cNvPr>
          <p:cNvSpPr/>
          <p:nvPr/>
        </p:nvSpPr>
        <p:spPr>
          <a:xfrm>
            <a:off x="1878332" y="4424525"/>
            <a:ext cx="357052" cy="338554"/>
          </a:xfrm>
          <a:prstGeom prst="ellipse">
            <a:avLst/>
          </a:prstGeom>
          <a:solidFill>
            <a:srgbClr val="F10F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a:extLst>
              <a:ext uri="{FF2B5EF4-FFF2-40B4-BE49-F238E27FC236}">
                <a16:creationId xmlns:a16="http://schemas.microsoft.com/office/drawing/2014/main" id="{C8281C8F-5C48-4DC6-B596-9D059CE396F0}"/>
              </a:ext>
            </a:extLst>
          </p:cNvPr>
          <p:cNvSpPr/>
          <p:nvPr/>
        </p:nvSpPr>
        <p:spPr>
          <a:xfrm>
            <a:off x="1214303" y="1664271"/>
            <a:ext cx="357052" cy="338554"/>
          </a:xfrm>
          <a:prstGeom prst="ellipse">
            <a:avLst/>
          </a:prstGeom>
          <a:solidFill>
            <a:srgbClr val="F10F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Ellipse 39">
            <a:extLst>
              <a:ext uri="{FF2B5EF4-FFF2-40B4-BE49-F238E27FC236}">
                <a16:creationId xmlns:a16="http://schemas.microsoft.com/office/drawing/2014/main" id="{F73546F8-CBBC-4F60-8F38-48255E81C95A}"/>
              </a:ext>
            </a:extLst>
          </p:cNvPr>
          <p:cNvSpPr/>
          <p:nvPr/>
        </p:nvSpPr>
        <p:spPr>
          <a:xfrm>
            <a:off x="2548958" y="3747668"/>
            <a:ext cx="357052" cy="338554"/>
          </a:xfrm>
          <a:prstGeom prst="ellipse">
            <a:avLst/>
          </a:prstGeom>
          <a:solidFill>
            <a:srgbClr val="F10F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a:extLst>
              <a:ext uri="{FF2B5EF4-FFF2-40B4-BE49-F238E27FC236}">
                <a16:creationId xmlns:a16="http://schemas.microsoft.com/office/drawing/2014/main" id="{BAE3FB08-6978-4B38-8E8C-09F115B9BA61}"/>
              </a:ext>
            </a:extLst>
          </p:cNvPr>
          <p:cNvSpPr/>
          <p:nvPr/>
        </p:nvSpPr>
        <p:spPr>
          <a:xfrm>
            <a:off x="1864040" y="3729116"/>
            <a:ext cx="357052" cy="338554"/>
          </a:xfrm>
          <a:prstGeom prst="ellipse">
            <a:avLst/>
          </a:prstGeom>
          <a:solidFill>
            <a:srgbClr val="F10F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Ellipse 41">
            <a:extLst>
              <a:ext uri="{FF2B5EF4-FFF2-40B4-BE49-F238E27FC236}">
                <a16:creationId xmlns:a16="http://schemas.microsoft.com/office/drawing/2014/main" id="{43CA61D0-5277-47BF-90E7-058C4B118160}"/>
              </a:ext>
            </a:extLst>
          </p:cNvPr>
          <p:cNvSpPr/>
          <p:nvPr/>
        </p:nvSpPr>
        <p:spPr>
          <a:xfrm>
            <a:off x="1232466" y="4360128"/>
            <a:ext cx="357052" cy="338554"/>
          </a:xfrm>
          <a:prstGeom prst="ellipse">
            <a:avLst/>
          </a:prstGeom>
          <a:solidFill>
            <a:srgbClr val="F10F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a:extLst>
              <a:ext uri="{FF2B5EF4-FFF2-40B4-BE49-F238E27FC236}">
                <a16:creationId xmlns:a16="http://schemas.microsoft.com/office/drawing/2014/main" id="{6421FD4C-D2F4-49F7-A8E6-4681C4378557}"/>
              </a:ext>
            </a:extLst>
          </p:cNvPr>
          <p:cNvSpPr/>
          <p:nvPr/>
        </p:nvSpPr>
        <p:spPr>
          <a:xfrm>
            <a:off x="1858464" y="1664271"/>
            <a:ext cx="3570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a:extLst>
              <a:ext uri="{FF2B5EF4-FFF2-40B4-BE49-F238E27FC236}">
                <a16:creationId xmlns:a16="http://schemas.microsoft.com/office/drawing/2014/main" id="{D7986E94-B675-402F-9F79-91FC9BBBBCBB}"/>
              </a:ext>
            </a:extLst>
          </p:cNvPr>
          <p:cNvSpPr/>
          <p:nvPr/>
        </p:nvSpPr>
        <p:spPr>
          <a:xfrm>
            <a:off x="1252402" y="2320119"/>
            <a:ext cx="3570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a:extLst>
              <a:ext uri="{FF2B5EF4-FFF2-40B4-BE49-F238E27FC236}">
                <a16:creationId xmlns:a16="http://schemas.microsoft.com/office/drawing/2014/main" id="{14953735-5438-43DC-8405-B28836C047F9}"/>
              </a:ext>
            </a:extLst>
          </p:cNvPr>
          <p:cNvSpPr/>
          <p:nvPr/>
        </p:nvSpPr>
        <p:spPr>
          <a:xfrm>
            <a:off x="2549843" y="3027196"/>
            <a:ext cx="3570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45">
            <a:extLst>
              <a:ext uri="{FF2B5EF4-FFF2-40B4-BE49-F238E27FC236}">
                <a16:creationId xmlns:a16="http://schemas.microsoft.com/office/drawing/2014/main" id="{DFB391AB-62E3-4C1B-BD39-37C8804FB36A}"/>
              </a:ext>
            </a:extLst>
          </p:cNvPr>
          <p:cNvSpPr/>
          <p:nvPr/>
        </p:nvSpPr>
        <p:spPr>
          <a:xfrm>
            <a:off x="1209092" y="3698277"/>
            <a:ext cx="3570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a:extLst>
              <a:ext uri="{FF2B5EF4-FFF2-40B4-BE49-F238E27FC236}">
                <a16:creationId xmlns:a16="http://schemas.microsoft.com/office/drawing/2014/main" id="{B620F296-33E7-423E-B676-A3E2973E0600}"/>
              </a:ext>
            </a:extLst>
          </p:cNvPr>
          <p:cNvSpPr/>
          <p:nvPr/>
        </p:nvSpPr>
        <p:spPr>
          <a:xfrm>
            <a:off x="1889555" y="2992416"/>
            <a:ext cx="3570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a:extLst>
              <a:ext uri="{FF2B5EF4-FFF2-40B4-BE49-F238E27FC236}">
                <a16:creationId xmlns:a16="http://schemas.microsoft.com/office/drawing/2014/main" id="{2743B78F-F0B7-43B0-BA1C-B1BF692466AB}"/>
              </a:ext>
            </a:extLst>
          </p:cNvPr>
          <p:cNvSpPr/>
          <p:nvPr/>
        </p:nvSpPr>
        <p:spPr>
          <a:xfrm>
            <a:off x="2548958" y="4420568"/>
            <a:ext cx="3570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llipse 48">
            <a:extLst>
              <a:ext uri="{FF2B5EF4-FFF2-40B4-BE49-F238E27FC236}">
                <a16:creationId xmlns:a16="http://schemas.microsoft.com/office/drawing/2014/main" id="{61A5FCBA-7BEE-45F4-A220-93DB6C6F6463}"/>
              </a:ext>
            </a:extLst>
          </p:cNvPr>
          <p:cNvSpPr/>
          <p:nvPr/>
        </p:nvSpPr>
        <p:spPr>
          <a:xfrm>
            <a:off x="2504804" y="2339977"/>
            <a:ext cx="3570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Ellipse 49">
            <a:extLst>
              <a:ext uri="{FF2B5EF4-FFF2-40B4-BE49-F238E27FC236}">
                <a16:creationId xmlns:a16="http://schemas.microsoft.com/office/drawing/2014/main" id="{B19C8083-B795-4A50-9CD7-2BCBAB8A2DF1}"/>
              </a:ext>
            </a:extLst>
          </p:cNvPr>
          <p:cNvSpPr/>
          <p:nvPr/>
        </p:nvSpPr>
        <p:spPr>
          <a:xfrm>
            <a:off x="2473781" y="1660560"/>
            <a:ext cx="3570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5A481FA0-B530-4681-A020-7C31F88AFCB9}"/>
              </a:ext>
            </a:extLst>
          </p:cNvPr>
          <p:cNvSpPr txBox="1"/>
          <p:nvPr/>
        </p:nvSpPr>
        <p:spPr>
          <a:xfrm>
            <a:off x="818114" y="5407920"/>
            <a:ext cx="2677849" cy="646331"/>
          </a:xfrm>
          <a:prstGeom prst="rect">
            <a:avLst/>
          </a:prstGeom>
          <a:noFill/>
        </p:spPr>
        <p:txBody>
          <a:bodyPr wrap="none" rtlCol="0">
            <a:spAutoFit/>
          </a:bodyPr>
          <a:lstStyle/>
          <a:p>
            <a:r>
              <a:rPr lang="de-DE" dirty="0">
                <a:latin typeface="Calibri" panose="020F0502020204030204" pitchFamily="34" charset="0"/>
                <a:cs typeface="Calibri" panose="020F0502020204030204" pitchFamily="34" charset="0"/>
              </a:rPr>
              <a:t>Li-</a:t>
            </a:r>
            <a:r>
              <a:rPr lang="de-DE" dirty="0" err="1">
                <a:latin typeface="Calibri" panose="020F0502020204030204" pitchFamily="34" charset="0"/>
                <a:cs typeface="Calibri" panose="020F0502020204030204" pitchFamily="34" charset="0"/>
              </a:rPr>
              <a:t>Metal</a:t>
            </a:r>
            <a:r>
              <a:rPr lang="de-DE" dirty="0">
                <a:latin typeface="Calibri" panose="020F0502020204030204" pitchFamily="34" charset="0"/>
                <a:cs typeface="Calibri" panose="020F0502020204030204" pitchFamily="34" charset="0"/>
              </a:rPr>
              <a:t>-Oxide – </a:t>
            </a:r>
            <a:r>
              <a:rPr lang="de-DE" dirty="0" err="1">
                <a:latin typeface="Calibri" panose="020F0502020204030204" pitchFamily="34" charset="0"/>
                <a:cs typeface="Calibri" panose="020F0502020204030204" pitchFamily="34" charset="0"/>
              </a:rPr>
              <a:t>Electrode</a:t>
            </a:r>
            <a:endParaRPr lang="de-DE" dirty="0">
              <a:latin typeface="Calibri" panose="020F0502020204030204" pitchFamily="34" charset="0"/>
              <a:cs typeface="Calibri" panose="020F0502020204030204" pitchFamily="34" charset="0"/>
            </a:endParaRPr>
          </a:p>
          <a:p>
            <a:r>
              <a:rPr lang="de-DE" dirty="0" err="1">
                <a:latin typeface="Calibri" panose="020F0502020204030204" pitchFamily="34" charset="0"/>
                <a:cs typeface="Calibri" panose="020F0502020204030204" pitchFamily="34" charset="0"/>
              </a:rPr>
              <a:t>uncharged</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state</a:t>
            </a:r>
            <a:endParaRPr lang="de-DE" dirty="0">
              <a:latin typeface="Calibri" panose="020F0502020204030204" pitchFamily="34" charset="0"/>
              <a:cs typeface="Calibri" panose="020F0502020204030204" pitchFamily="34" charset="0"/>
            </a:endParaRPr>
          </a:p>
        </p:txBody>
      </p:sp>
      <p:grpSp>
        <p:nvGrpSpPr>
          <p:cNvPr id="13" name="Gruppieren 12">
            <a:extLst>
              <a:ext uri="{FF2B5EF4-FFF2-40B4-BE49-F238E27FC236}">
                <a16:creationId xmlns:a16="http://schemas.microsoft.com/office/drawing/2014/main" id="{1679FCE3-D9F3-4398-8676-4E3FC24096F7}"/>
              </a:ext>
            </a:extLst>
          </p:cNvPr>
          <p:cNvGrpSpPr/>
          <p:nvPr/>
        </p:nvGrpSpPr>
        <p:grpSpPr>
          <a:xfrm>
            <a:off x="4469209" y="1275799"/>
            <a:ext cx="5490157" cy="4816490"/>
            <a:chOff x="4469209" y="1275799"/>
            <a:chExt cx="5490157" cy="4816490"/>
          </a:xfrm>
        </p:grpSpPr>
        <p:sp>
          <p:nvSpPr>
            <p:cNvPr id="51" name="Ellipse 50">
              <a:extLst>
                <a:ext uri="{FF2B5EF4-FFF2-40B4-BE49-F238E27FC236}">
                  <a16:creationId xmlns:a16="http://schemas.microsoft.com/office/drawing/2014/main" id="{06D4697F-2E97-4921-B078-FB0B77CA71A7}"/>
                </a:ext>
              </a:extLst>
            </p:cNvPr>
            <p:cNvSpPr/>
            <p:nvPr/>
          </p:nvSpPr>
          <p:spPr>
            <a:xfrm>
              <a:off x="4767953" y="1275799"/>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Ellipse 51">
              <a:extLst>
                <a:ext uri="{FF2B5EF4-FFF2-40B4-BE49-F238E27FC236}">
                  <a16:creationId xmlns:a16="http://schemas.microsoft.com/office/drawing/2014/main" id="{4FE2A7BB-BAA7-47D3-9BDF-9958B48911FB}"/>
                </a:ext>
              </a:extLst>
            </p:cNvPr>
            <p:cNvSpPr/>
            <p:nvPr/>
          </p:nvSpPr>
          <p:spPr>
            <a:xfrm>
              <a:off x="5394426" y="1280154"/>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Ellipse 52">
              <a:extLst>
                <a:ext uri="{FF2B5EF4-FFF2-40B4-BE49-F238E27FC236}">
                  <a16:creationId xmlns:a16="http://schemas.microsoft.com/office/drawing/2014/main" id="{987A9386-0684-46A2-9DAB-3DC077B70E4F}"/>
                </a:ext>
              </a:extLst>
            </p:cNvPr>
            <p:cNvSpPr/>
            <p:nvPr/>
          </p:nvSpPr>
          <p:spPr>
            <a:xfrm>
              <a:off x="4767953" y="1933297"/>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Ellipse 53">
              <a:extLst>
                <a:ext uri="{FF2B5EF4-FFF2-40B4-BE49-F238E27FC236}">
                  <a16:creationId xmlns:a16="http://schemas.microsoft.com/office/drawing/2014/main" id="{40445BE2-12CD-459A-8236-41EF84835F2D}"/>
                </a:ext>
              </a:extLst>
            </p:cNvPr>
            <p:cNvSpPr/>
            <p:nvPr/>
          </p:nvSpPr>
          <p:spPr>
            <a:xfrm>
              <a:off x="5394154" y="1933297"/>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Ellipse 54">
              <a:extLst>
                <a:ext uri="{FF2B5EF4-FFF2-40B4-BE49-F238E27FC236}">
                  <a16:creationId xmlns:a16="http://schemas.microsoft.com/office/drawing/2014/main" id="{0ABB0AEE-8684-42B9-A432-4516FE573A3C}"/>
                </a:ext>
              </a:extLst>
            </p:cNvPr>
            <p:cNvSpPr/>
            <p:nvPr/>
          </p:nvSpPr>
          <p:spPr>
            <a:xfrm>
              <a:off x="4767953" y="2629369"/>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Ellipse 55">
              <a:extLst>
                <a:ext uri="{FF2B5EF4-FFF2-40B4-BE49-F238E27FC236}">
                  <a16:creationId xmlns:a16="http://schemas.microsoft.com/office/drawing/2014/main" id="{5ED82BEE-F0CA-46F6-9EA1-56D20B824D06}"/>
                </a:ext>
              </a:extLst>
            </p:cNvPr>
            <p:cNvSpPr/>
            <p:nvPr/>
          </p:nvSpPr>
          <p:spPr>
            <a:xfrm>
              <a:off x="5394426" y="2633724"/>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Ellipse 56">
              <a:extLst>
                <a:ext uri="{FF2B5EF4-FFF2-40B4-BE49-F238E27FC236}">
                  <a16:creationId xmlns:a16="http://schemas.microsoft.com/office/drawing/2014/main" id="{DE5070B4-E4DB-47D3-84E3-098211E9D378}"/>
                </a:ext>
              </a:extLst>
            </p:cNvPr>
            <p:cNvSpPr/>
            <p:nvPr/>
          </p:nvSpPr>
          <p:spPr>
            <a:xfrm>
              <a:off x="4767953" y="3286867"/>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Ellipse 57">
              <a:extLst>
                <a:ext uri="{FF2B5EF4-FFF2-40B4-BE49-F238E27FC236}">
                  <a16:creationId xmlns:a16="http://schemas.microsoft.com/office/drawing/2014/main" id="{2827276B-EDBA-4246-B7E2-B4530521E508}"/>
                </a:ext>
              </a:extLst>
            </p:cNvPr>
            <p:cNvSpPr/>
            <p:nvPr/>
          </p:nvSpPr>
          <p:spPr>
            <a:xfrm>
              <a:off x="5394154" y="3286867"/>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Ellipse 58">
              <a:extLst>
                <a:ext uri="{FF2B5EF4-FFF2-40B4-BE49-F238E27FC236}">
                  <a16:creationId xmlns:a16="http://schemas.microsoft.com/office/drawing/2014/main" id="{425C0834-C54E-4F76-997C-C49ED889BF8B}"/>
                </a:ext>
              </a:extLst>
            </p:cNvPr>
            <p:cNvSpPr/>
            <p:nvPr/>
          </p:nvSpPr>
          <p:spPr>
            <a:xfrm>
              <a:off x="6020355" y="1275799"/>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Ellipse 59">
              <a:extLst>
                <a:ext uri="{FF2B5EF4-FFF2-40B4-BE49-F238E27FC236}">
                  <a16:creationId xmlns:a16="http://schemas.microsoft.com/office/drawing/2014/main" id="{17F12F79-9F32-4216-829A-20847EF50D5E}"/>
                </a:ext>
              </a:extLst>
            </p:cNvPr>
            <p:cNvSpPr/>
            <p:nvPr/>
          </p:nvSpPr>
          <p:spPr>
            <a:xfrm>
              <a:off x="6646828" y="1280154"/>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Ellipse 60">
              <a:extLst>
                <a:ext uri="{FF2B5EF4-FFF2-40B4-BE49-F238E27FC236}">
                  <a16:creationId xmlns:a16="http://schemas.microsoft.com/office/drawing/2014/main" id="{EC8D856D-E9C1-4374-B9B8-A7BD5E7A9037}"/>
                </a:ext>
              </a:extLst>
            </p:cNvPr>
            <p:cNvSpPr/>
            <p:nvPr/>
          </p:nvSpPr>
          <p:spPr>
            <a:xfrm>
              <a:off x="6020355" y="1933297"/>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Ellipse 61">
              <a:extLst>
                <a:ext uri="{FF2B5EF4-FFF2-40B4-BE49-F238E27FC236}">
                  <a16:creationId xmlns:a16="http://schemas.microsoft.com/office/drawing/2014/main" id="{1F20E4A3-F04A-4550-9193-F037766B6431}"/>
                </a:ext>
              </a:extLst>
            </p:cNvPr>
            <p:cNvSpPr/>
            <p:nvPr/>
          </p:nvSpPr>
          <p:spPr>
            <a:xfrm>
              <a:off x="6646556" y="1933297"/>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Ellipse 62">
              <a:extLst>
                <a:ext uri="{FF2B5EF4-FFF2-40B4-BE49-F238E27FC236}">
                  <a16:creationId xmlns:a16="http://schemas.microsoft.com/office/drawing/2014/main" id="{7401B725-FE22-4F2A-9133-6D6116CE36CB}"/>
                </a:ext>
              </a:extLst>
            </p:cNvPr>
            <p:cNvSpPr/>
            <p:nvPr/>
          </p:nvSpPr>
          <p:spPr>
            <a:xfrm>
              <a:off x="6096010" y="2629369"/>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Ellipse 63">
              <a:extLst>
                <a:ext uri="{FF2B5EF4-FFF2-40B4-BE49-F238E27FC236}">
                  <a16:creationId xmlns:a16="http://schemas.microsoft.com/office/drawing/2014/main" id="{E13A3907-6DE7-4D37-9748-D76049432207}"/>
                </a:ext>
              </a:extLst>
            </p:cNvPr>
            <p:cNvSpPr/>
            <p:nvPr/>
          </p:nvSpPr>
          <p:spPr>
            <a:xfrm>
              <a:off x="6722483" y="2633724"/>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Ellipse 64">
              <a:extLst>
                <a:ext uri="{FF2B5EF4-FFF2-40B4-BE49-F238E27FC236}">
                  <a16:creationId xmlns:a16="http://schemas.microsoft.com/office/drawing/2014/main" id="{9967DFF1-F0E0-4F7B-BFB9-EEC7F975164C}"/>
                </a:ext>
              </a:extLst>
            </p:cNvPr>
            <p:cNvSpPr/>
            <p:nvPr/>
          </p:nvSpPr>
          <p:spPr>
            <a:xfrm>
              <a:off x="6096010" y="3286867"/>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Ellipse 65">
              <a:extLst>
                <a:ext uri="{FF2B5EF4-FFF2-40B4-BE49-F238E27FC236}">
                  <a16:creationId xmlns:a16="http://schemas.microsoft.com/office/drawing/2014/main" id="{D7ABCC09-5212-4CD0-BD51-38B61A28120B}"/>
                </a:ext>
              </a:extLst>
            </p:cNvPr>
            <p:cNvSpPr/>
            <p:nvPr/>
          </p:nvSpPr>
          <p:spPr>
            <a:xfrm>
              <a:off x="6722211" y="3286867"/>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Ellipse 66">
              <a:extLst>
                <a:ext uri="{FF2B5EF4-FFF2-40B4-BE49-F238E27FC236}">
                  <a16:creationId xmlns:a16="http://schemas.microsoft.com/office/drawing/2014/main" id="{EDEE4454-3037-417D-B08F-DD38E2BB2B1E}"/>
                </a:ext>
              </a:extLst>
            </p:cNvPr>
            <p:cNvSpPr/>
            <p:nvPr/>
          </p:nvSpPr>
          <p:spPr>
            <a:xfrm>
              <a:off x="4767953" y="3982939"/>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Ellipse 67">
              <a:extLst>
                <a:ext uri="{FF2B5EF4-FFF2-40B4-BE49-F238E27FC236}">
                  <a16:creationId xmlns:a16="http://schemas.microsoft.com/office/drawing/2014/main" id="{A1F0F978-38CD-44C4-B072-594474B0597A}"/>
                </a:ext>
              </a:extLst>
            </p:cNvPr>
            <p:cNvSpPr/>
            <p:nvPr/>
          </p:nvSpPr>
          <p:spPr>
            <a:xfrm>
              <a:off x="5394426" y="3987294"/>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Ellipse 68">
              <a:extLst>
                <a:ext uri="{FF2B5EF4-FFF2-40B4-BE49-F238E27FC236}">
                  <a16:creationId xmlns:a16="http://schemas.microsoft.com/office/drawing/2014/main" id="{56CEA8D0-35D3-4236-81FC-0F3D25CA2CE1}"/>
                </a:ext>
              </a:extLst>
            </p:cNvPr>
            <p:cNvSpPr/>
            <p:nvPr/>
          </p:nvSpPr>
          <p:spPr>
            <a:xfrm>
              <a:off x="4767953" y="4640437"/>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Ellipse 69">
              <a:extLst>
                <a:ext uri="{FF2B5EF4-FFF2-40B4-BE49-F238E27FC236}">
                  <a16:creationId xmlns:a16="http://schemas.microsoft.com/office/drawing/2014/main" id="{82D9B19B-AF0A-4442-866D-35EAF41687D1}"/>
                </a:ext>
              </a:extLst>
            </p:cNvPr>
            <p:cNvSpPr/>
            <p:nvPr/>
          </p:nvSpPr>
          <p:spPr>
            <a:xfrm>
              <a:off x="5394154" y="4640437"/>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Ellipse 70">
              <a:extLst>
                <a:ext uri="{FF2B5EF4-FFF2-40B4-BE49-F238E27FC236}">
                  <a16:creationId xmlns:a16="http://schemas.microsoft.com/office/drawing/2014/main" id="{32AF6F26-A5EF-4FFC-98CA-1A1CC0CDE246}"/>
                </a:ext>
              </a:extLst>
            </p:cNvPr>
            <p:cNvSpPr/>
            <p:nvPr/>
          </p:nvSpPr>
          <p:spPr>
            <a:xfrm>
              <a:off x="6096010" y="4015290"/>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Ellipse 71">
              <a:extLst>
                <a:ext uri="{FF2B5EF4-FFF2-40B4-BE49-F238E27FC236}">
                  <a16:creationId xmlns:a16="http://schemas.microsoft.com/office/drawing/2014/main" id="{0648D0AF-B099-4158-8DA3-7A2D71A90F50}"/>
                </a:ext>
              </a:extLst>
            </p:cNvPr>
            <p:cNvSpPr/>
            <p:nvPr/>
          </p:nvSpPr>
          <p:spPr>
            <a:xfrm>
              <a:off x="6722483" y="4019645"/>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Ellipse 72">
              <a:extLst>
                <a:ext uri="{FF2B5EF4-FFF2-40B4-BE49-F238E27FC236}">
                  <a16:creationId xmlns:a16="http://schemas.microsoft.com/office/drawing/2014/main" id="{6AEA6B2E-6768-46D2-9287-BD3FCBA9B657}"/>
                </a:ext>
              </a:extLst>
            </p:cNvPr>
            <p:cNvSpPr/>
            <p:nvPr/>
          </p:nvSpPr>
          <p:spPr>
            <a:xfrm>
              <a:off x="6096010" y="4672788"/>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a:extLst>
                <a:ext uri="{FF2B5EF4-FFF2-40B4-BE49-F238E27FC236}">
                  <a16:creationId xmlns:a16="http://schemas.microsoft.com/office/drawing/2014/main" id="{9C045F5A-F903-417A-8538-7FF055B09FDF}"/>
                </a:ext>
              </a:extLst>
            </p:cNvPr>
            <p:cNvSpPr/>
            <p:nvPr/>
          </p:nvSpPr>
          <p:spPr>
            <a:xfrm>
              <a:off x="6722211" y="4672788"/>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Ellipse 74">
              <a:extLst>
                <a:ext uri="{FF2B5EF4-FFF2-40B4-BE49-F238E27FC236}">
                  <a16:creationId xmlns:a16="http://schemas.microsoft.com/office/drawing/2014/main" id="{53E3D81F-AF8C-47B5-9DB9-BD826C5D41F7}"/>
                </a:ext>
              </a:extLst>
            </p:cNvPr>
            <p:cNvSpPr/>
            <p:nvPr/>
          </p:nvSpPr>
          <p:spPr>
            <a:xfrm>
              <a:off x="9337229" y="2212515"/>
              <a:ext cx="357052" cy="338554"/>
            </a:xfrm>
            <a:prstGeom prst="ellipse">
              <a:avLst/>
            </a:prstGeom>
            <a:solidFill>
              <a:srgbClr val="F10F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Ellipse 75">
              <a:extLst>
                <a:ext uri="{FF2B5EF4-FFF2-40B4-BE49-F238E27FC236}">
                  <a16:creationId xmlns:a16="http://schemas.microsoft.com/office/drawing/2014/main" id="{2D1874EA-BFDC-431E-B094-D9694AB951F6}"/>
                </a:ext>
              </a:extLst>
            </p:cNvPr>
            <p:cNvSpPr/>
            <p:nvPr/>
          </p:nvSpPr>
          <p:spPr>
            <a:xfrm>
              <a:off x="8917059" y="2706808"/>
              <a:ext cx="357052" cy="338554"/>
            </a:xfrm>
            <a:prstGeom prst="ellipse">
              <a:avLst/>
            </a:prstGeom>
            <a:solidFill>
              <a:srgbClr val="F10F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Ellipse 76">
              <a:extLst>
                <a:ext uri="{FF2B5EF4-FFF2-40B4-BE49-F238E27FC236}">
                  <a16:creationId xmlns:a16="http://schemas.microsoft.com/office/drawing/2014/main" id="{1A92D64B-A88E-4C09-AB5E-A2A70284B02F}"/>
                </a:ext>
              </a:extLst>
            </p:cNvPr>
            <p:cNvSpPr/>
            <p:nvPr/>
          </p:nvSpPr>
          <p:spPr>
            <a:xfrm>
              <a:off x="9434391" y="3196473"/>
              <a:ext cx="357052" cy="338554"/>
            </a:xfrm>
            <a:prstGeom prst="ellipse">
              <a:avLst/>
            </a:prstGeom>
            <a:solidFill>
              <a:srgbClr val="F10F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Ellipse 77">
              <a:extLst>
                <a:ext uri="{FF2B5EF4-FFF2-40B4-BE49-F238E27FC236}">
                  <a16:creationId xmlns:a16="http://schemas.microsoft.com/office/drawing/2014/main" id="{E7ACD04C-C644-46C0-91F6-36C9EBEB1CEC}"/>
                </a:ext>
              </a:extLst>
            </p:cNvPr>
            <p:cNvSpPr/>
            <p:nvPr/>
          </p:nvSpPr>
          <p:spPr>
            <a:xfrm>
              <a:off x="8911061" y="1555017"/>
              <a:ext cx="357052" cy="338554"/>
            </a:xfrm>
            <a:prstGeom prst="ellipse">
              <a:avLst/>
            </a:prstGeom>
            <a:solidFill>
              <a:srgbClr val="F10F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Ellipse 78">
              <a:extLst>
                <a:ext uri="{FF2B5EF4-FFF2-40B4-BE49-F238E27FC236}">
                  <a16:creationId xmlns:a16="http://schemas.microsoft.com/office/drawing/2014/main" id="{C45FC8A4-A316-4E4F-992B-AAC9F3B89BC5}"/>
                </a:ext>
              </a:extLst>
            </p:cNvPr>
            <p:cNvSpPr/>
            <p:nvPr/>
          </p:nvSpPr>
          <p:spPr>
            <a:xfrm>
              <a:off x="8911061" y="3562961"/>
              <a:ext cx="357052" cy="338554"/>
            </a:xfrm>
            <a:prstGeom prst="ellipse">
              <a:avLst/>
            </a:prstGeom>
            <a:solidFill>
              <a:srgbClr val="F10F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Ellipse 79">
              <a:extLst>
                <a:ext uri="{FF2B5EF4-FFF2-40B4-BE49-F238E27FC236}">
                  <a16:creationId xmlns:a16="http://schemas.microsoft.com/office/drawing/2014/main" id="{B344A08B-7FE9-488A-BF4C-E566B3BBAFFD}"/>
                </a:ext>
              </a:extLst>
            </p:cNvPr>
            <p:cNvSpPr/>
            <p:nvPr/>
          </p:nvSpPr>
          <p:spPr>
            <a:xfrm>
              <a:off x="8911061" y="4360128"/>
              <a:ext cx="357052" cy="338554"/>
            </a:xfrm>
            <a:prstGeom prst="ellipse">
              <a:avLst/>
            </a:prstGeom>
            <a:solidFill>
              <a:srgbClr val="F10F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Ellipse 80">
              <a:extLst>
                <a:ext uri="{FF2B5EF4-FFF2-40B4-BE49-F238E27FC236}">
                  <a16:creationId xmlns:a16="http://schemas.microsoft.com/office/drawing/2014/main" id="{9B54A964-1F50-4265-AFB8-7F542136951C}"/>
                </a:ext>
              </a:extLst>
            </p:cNvPr>
            <p:cNvSpPr/>
            <p:nvPr/>
          </p:nvSpPr>
          <p:spPr>
            <a:xfrm>
              <a:off x="9577747" y="3961171"/>
              <a:ext cx="357052" cy="338554"/>
            </a:xfrm>
            <a:prstGeom prst="ellipse">
              <a:avLst/>
            </a:prstGeom>
            <a:solidFill>
              <a:srgbClr val="F10F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Ellipse 81">
              <a:extLst>
                <a:ext uri="{FF2B5EF4-FFF2-40B4-BE49-F238E27FC236}">
                  <a16:creationId xmlns:a16="http://schemas.microsoft.com/office/drawing/2014/main" id="{5CB7E2E2-8F27-4E97-BF34-109ADB7E4E47}"/>
                </a:ext>
              </a:extLst>
            </p:cNvPr>
            <p:cNvSpPr/>
            <p:nvPr/>
          </p:nvSpPr>
          <p:spPr>
            <a:xfrm>
              <a:off x="5781684" y="1686039"/>
              <a:ext cx="3570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Ellipse 82">
              <a:extLst>
                <a:ext uri="{FF2B5EF4-FFF2-40B4-BE49-F238E27FC236}">
                  <a16:creationId xmlns:a16="http://schemas.microsoft.com/office/drawing/2014/main" id="{16CA7069-2D76-4E90-87A6-3F761FBD737B}"/>
                </a:ext>
              </a:extLst>
            </p:cNvPr>
            <p:cNvSpPr/>
            <p:nvPr/>
          </p:nvSpPr>
          <p:spPr>
            <a:xfrm>
              <a:off x="5175622" y="2341887"/>
              <a:ext cx="3570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Ellipse 83">
              <a:extLst>
                <a:ext uri="{FF2B5EF4-FFF2-40B4-BE49-F238E27FC236}">
                  <a16:creationId xmlns:a16="http://schemas.microsoft.com/office/drawing/2014/main" id="{016F8F3C-A545-447B-81F3-2B4B2A27DF67}"/>
                </a:ext>
              </a:extLst>
            </p:cNvPr>
            <p:cNvSpPr/>
            <p:nvPr/>
          </p:nvSpPr>
          <p:spPr>
            <a:xfrm>
              <a:off x="6473063" y="3048964"/>
              <a:ext cx="3570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Ellipse 84">
              <a:extLst>
                <a:ext uri="{FF2B5EF4-FFF2-40B4-BE49-F238E27FC236}">
                  <a16:creationId xmlns:a16="http://schemas.microsoft.com/office/drawing/2014/main" id="{4ABDEBEF-1010-4148-AEBF-30A890BEB43E}"/>
                </a:ext>
              </a:extLst>
            </p:cNvPr>
            <p:cNvSpPr/>
            <p:nvPr/>
          </p:nvSpPr>
          <p:spPr>
            <a:xfrm>
              <a:off x="5132312" y="3720045"/>
              <a:ext cx="3570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Ellipse 85">
              <a:extLst>
                <a:ext uri="{FF2B5EF4-FFF2-40B4-BE49-F238E27FC236}">
                  <a16:creationId xmlns:a16="http://schemas.microsoft.com/office/drawing/2014/main" id="{8357CD94-D869-49F9-B01E-941B8B150530}"/>
                </a:ext>
              </a:extLst>
            </p:cNvPr>
            <p:cNvSpPr/>
            <p:nvPr/>
          </p:nvSpPr>
          <p:spPr>
            <a:xfrm>
              <a:off x="5812775" y="3014184"/>
              <a:ext cx="3570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a:extLst>
                <a:ext uri="{FF2B5EF4-FFF2-40B4-BE49-F238E27FC236}">
                  <a16:creationId xmlns:a16="http://schemas.microsoft.com/office/drawing/2014/main" id="{143D4B9C-1D07-4248-8EDD-88872764C5C8}"/>
                </a:ext>
              </a:extLst>
            </p:cNvPr>
            <p:cNvSpPr/>
            <p:nvPr/>
          </p:nvSpPr>
          <p:spPr>
            <a:xfrm>
              <a:off x="6472178" y="4442336"/>
              <a:ext cx="3570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Ellipse 87">
              <a:extLst>
                <a:ext uri="{FF2B5EF4-FFF2-40B4-BE49-F238E27FC236}">
                  <a16:creationId xmlns:a16="http://schemas.microsoft.com/office/drawing/2014/main" id="{DD172256-733D-43FB-A675-B200BDA374B9}"/>
                </a:ext>
              </a:extLst>
            </p:cNvPr>
            <p:cNvSpPr/>
            <p:nvPr/>
          </p:nvSpPr>
          <p:spPr>
            <a:xfrm>
              <a:off x="6428024" y="2361745"/>
              <a:ext cx="3570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Ellipse 88">
              <a:extLst>
                <a:ext uri="{FF2B5EF4-FFF2-40B4-BE49-F238E27FC236}">
                  <a16:creationId xmlns:a16="http://schemas.microsoft.com/office/drawing/2014/main" id="{CC76EEFE-8F8D-45FD-9A48-42D59B282AEA}"/>
                </a:ext>
              </a:extLst>
            </p:cNvPr>
            <p:cNvSpPr/>
            <p:nvPr/>
          </p:nvSpPr>
          <p:spPr>
            <a:xfrm>
              <a:off x="6397001" y="1682328"/>
              <a:ext cx="3570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Textfeld 89">
              <a:extLst>
                <a:ext uri="{FF2B5EF4-FFF2-40B4-BE49-F238E27FC236}">
                  <a16:creationId xmlns:a16="http://schemas.microsoft.com/office/drawing/2014/main" id="{5430358B-B21D-4C6A-9215-BA123AD14585}"/>
                </a:ext>
              </a:extLst>
            </p:cNvPr>
            <p:cNvSpPr txBox="1"/>
            <p:nvPr/>
          </p:nvSpPr>
          <p:spPr>
            <a:xfrm>
              <a:off x="4469209" y="5445958"/>
              <a:ext cx="5490157" cy="646331"/>
            </a:xfrm>
            <a:prstGeom prst="rect">
              <a:avLst/>
            </a:prstGeom>
            <a:noFill/>
          </p:spPr>
          <p:txBody>
            <a:bodyPr wrap="none" rtlCol="0">
              <a:spAutoFit/>
            </a:bodyPr>
            <a:lstStyle/>
            <a:p>
              <a:r>
                <a:rPr lang="de-DE" dirty="0">
                  <a:latin typeface="Calibri" panose="020F0502020204030204" pitchFamily="34" charset="0"/>
                  <a:cs typeface="Calibri" panose="020F0502020204030204" pitchFamily="34" charset="0"/>
                </a:rPr>
                <a:t>Li-</a:t>
              </a:r>
              <a:r>
                <a:rPr lang="de-DE" dirty="0" err="1">
                  <a:latin typeface="Calibri" panose="020F0502020204030204" pitchFamily="34" charset="0"/>
                  <a:cs typeface="Calibri" panose="020F0502020204030204" pitchFamily="34" charset="0"/>
                </a:rPr>
                <a:t>Metal</a:t>
              </a:r>
              <a:r>
                <a:rPr lang="de-DE" dirty="0">
                  <a:latin typeface="Calibri" panose="020F0502020204030204" pitchFamily="34" charset="0"/>
                  <a:cs typeface="Calibri" panose="020F0502020204030204" pitchFamily="34" charset="0"/>
                </a:rPr>
                <a:t>-Oxide – </a:t>
              </a:r>
              <a:r>
                <a:rPr lang="de-DE" dirty="0" err="1">
                  <a:latin typeface="Calibri" panose="020F0502020204030204" pitchFamily="34" charset="0"/>
                  <a:cs typeface="Calibri" panose="020F0502020204030204" pitchFamily="34" charset="0"/>
                </a:rPr>
                <a:t>Electrode</a:t>
              </a:r>
              <a:endParaRPr lang="de-DE" dirty="0">
                <a:latin typeface="Calibri" panose="020F0502020204030204" pitchFamily="34" charset="0"/>
                <a:cs typeface="Calibri" panose="020F0502020204030204" pitchFamily="34" charset="0"/>
              </a:endParaRPr>
            </a:p>
            <a:p>
              <a:r>
                <a:rPr lang="de-DE" dirty="0" err="1">
                  <a:latin typeface="Calibri" panose="020F0502020204030204" pitchFamily="34" charset="0"/>
                  <a:cs typeface="Calibri" panose="020F0502020204030204" pitchFamily="34" charset="0"/>
                </a:rPr>
                <a:t>charged</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state</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most</a:t>
              </a:r>
              <a:r>
                <a:rPr lang="de-DE" dirty="0">
                  <a:latin typeface="Calibri" panose="020F0502020204030204" pitchFamily="34" charset="0"/>
                  <a:cs typeface="Calibri" panose="020F0502020204030204" pitchFamily="34" charset="0"/>
                </a:rPr>
                <a:t> Li-Ions </a:t>
              </a:r>
              <a:r>
                <a:rPr lang="de-DE" dirty="0" err="1">
                  <a:latin typeface="Calibri" panose="020F0502020204030204" pitchFamily="34" charset="0"/>
                  <a:cs typeface="Calibri" panose="020F0502020204030204" pitchFamily="34" charset="0"/>
                </a:rPr>
                <a:t>moved</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to</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graphite</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electrode</a:t>
              </a:r>
              <a:r>
                <a:rPr lang="de-DE" dirty="0">
                  <a:latin typeface="Calibri" panose="020F0502020204030204" pitchFamily="34" charset="0"/>
                  <a:cs typeface="Calibri" panose="020F0502020204030204" pitchFamily="34" charset="0"/>
                </a:rPr>
                <a:t>)</a:t>
              </a:r>
            </a:p>
          </p:txBody>
        </p:sp>
        <p:sp>
          <p:nvSpPr>
            <p:cNvPr id="6" name="Pfeil: nach rechts 5">
              <a:extLst>
                <a:ext uri="{FF2B5EF4-FFF2-40B4-BE49-F238E27FC236}">
                  <a16:creationId xmlns:a16="http://schemas.microsoft.com/office/drawing/2014/main" id="{32E44F06-6C5A-45A7-9238-7EB41AAD814A}"/>
                </a:ext>
              </a:extLst>
            </p:cNvPr>
            <p:cNvSpPr/>
            <p:nvPr/>
          </p:nvSpPr>
          <p:spPr>
            <a:xfrm>
              <a:off x="7631123" y="3671175"/>
              <a:ext cx="954149" cy="472616"/>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Pfeil: nach rechts 90">
              <a:extLst>
                <a:ext uri="{FF2B5EF4-FFF2-40B4-BE49-F238E27FC236}">
                  <a16:creationId xmlns:a16="http://schemas.microsoft.com/office/drawing/2014/main" id="{38697D8F-350C-4CAB-AE5C-8EF35B574472}"/>
                </a:ext>
              </a:extLst>
            </p:cNvPr>
            <p:cNvSpPr/>
            <p:nvPr/>
          </p:nvSpPr>
          <p:spPr>
            <a:xfrm>
              <a:off x="7607752" y="1880537"/>
              <a:ext cx="954149" cy="472616"/>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Ellipse 91">
              <a:extLst>
                <a:ext uri="{FF2B5EF4-FFF2-40B4-BE49-F238E27FC236}">
                  <a16:creationId xmlns:a16="http://schemas.microsoft.com/office/drawing/2014/main" id="{0384A9D6-6AA8-42DF-9F46-FEB699FFE7E9}"/>
                </a:ext>
              </a:extLst>
            </p:cNvPr>
            <p:cNvSpPr/>
            <p:nvPr/>
          </p:nvSpPr>
          <p:spPr>
            <a:xfrm>
              <a:off x="5810199" y="3702935"/>
              <a:ext cx="357052" cy="338554"/>
            </a:xfrm>
            <a:prstGeom prst="ellipse">
              <a:avLst/>
            </a:prstGeom>
            <a:solidFill>
              <a:srgbClr val="F10F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81237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0235E65-443C-42EF-B3CD-C0EED9ECAE61}"/>
              </a:ext>
            </a:extLst>
          </p:cNvPr>
          <p:cNvSpPr txBox="1"/>
          <p:nvPr/>
        </p:nvSpPr>
        <p:spPr>
          <a:xfrm>
            <a:off x="3143250" y="6495372"/>
            <a:ext cx="6048002" cy="338554"/>
          </a:xfrm>
          <a:prstGeom prst="rect">
            <a:avLst/>
          </a:prstGeom>
          <a:noFill/>
        </p:spPr>
        <p:txBody>
          <a:bodyPr wrap="none" rtlCol="0">
            <a:spAutoFit/>
          </a:bodyPr>
          <a:lstStyle/>
          <a:p>
            <a:r>
              <a:rPr lang="de-DE" sz="1600" dirty="0">
                <a:solidFill>
                  <a:schemeClr val="bg1">
                    <a:lumMod val="95000"/>
                  </a:schemeClr>
                </a:solidFill>
                <a:latin typeface="Calibri" panose="020F0502020204030204" pitchFamily="34" charset="0"/>
                <a:cs typeface="Calibri" panose="020F0502020204030204" pitchFamily="34" charset="0"/>
              </a:rPr>
              <a:t>Dr. Dana Meißner, Institut für Sicherheitstechnik / Schiffssicherheit e.V.</a:t>
            </a:r>
          </a:p>
        </p:txBody>
      </p:sp>
      <p:sp>
        <p:nvSpPr>
          <p:cNvPr id="9" name="Titel 1">
            <a:extLst>
              <a:ext uri="{FF2B5EF4-FFF2-40B4-BE49-F238E27FC236}">
                <a16:creationId xmlns:a16="http://schemas.microsoft.com/office/drawing/2014/main" id="{2B67F61D-AB03-4699-8A58-BE69D2DBB69B}"/>
              </a:ext>
            </a:extLst>
          </p:cNvPr>
          <p:cNvSpPr>
            <a:spLocks noGrp="1"/>
          </p:cNvSpPr>
          <p:nvPr>
            <p:ph type="title"/>
          </p:nvPr>
        </p:nvSpPr>
        <p:spPr>
          <a:xfrm>
            <a:off x="336000" y="92481"/>
            <a:ext cx="11520000" cy="615949"/>
          </a:xfrm>
        </p:spPr>
        <p:txBody>
          <a:bodyPr/>
          <a:lstStyle/>
          <a:p>
            <a:r>
              <a:rPr lang="de-DE" dirty="0">
                <a:solidFill>
                  <a:schemeClr val="accent2"/>
                </a:solidFill>
                <a:latin typeface="Calibri" panose="020F0502020204030204" pitchFamily="34" charset="0"/>
                <a:cs typeface="Calibri" panose="020F0502020204030204" pitchFamily="34" charset="0"/>
              </a:rPr>
              <a:t>Gas release </a:t>
            </a:r>
            <a:r>
              <a:rPr lang="de-DE" dirty="0" err="1">
                <a:solidFill>
                  <a:schemeClr val="accent2"/>
                </a:solidFill>
                <a:latin typeface="Calibri" panose="020F0502020204030204" pitchFamily="34" charset="0"/>
                <a:cs typeface="Calibri" panose="020F0502020204030204" pitchFamily="34" charset="0"/>
              </a:rPr>
              <a:t>during</a:t>
            </a:r>
            <a:r>
              <a:rPr lang="de-DE" dirty="0">
                <a:solidFill>
                  <a:schemeClr val="accent2"/>
                </a:solidFill>
                <a:latin typeface="Calibri" panose="020F0502020204030204" pitchFamily="34" charset="0"/>
                <a:cs typeface="Calibri" panose="020F0502020204030204" pitchFamily="34" charset="0"/>
              </a:rPr>
              <a:t> thermal </a:t>
            </a:r>
            <a:r>
              <a:rPr lang="de-DE" dirty="0" err="1">
                <a:solidFill>
                  <a:schemeClr val="accent2"/>
                </a:solidFill>
                <a:latin typeface="Calibri" panose="020F0502020204030204" pitchFamily="34" charset="0"/>
                <a:cs typeface="Calibri" panose="020F0502020204030204" pitchFamily="34" charset="0"/>
              </a:rPr>
              <a:t>runaway</a:t>
            </a:r>
            <a:endParaRPr lang="de-DE" sz="2400" dirty="0">
              <a:solidFill>
                <a:schemeClr val="accent2"/>
              </a:solidFill>
              <a:latin typeface="Calibri" panose="020F0502020204030204" pitchFamily="34" charset="0"/>
              <a:cs typeface="Calibri" panose="020F0502020204030204" pitchFamily="34" charset="0"/>
            </a:endParaRPr>
          </a:p>
        </p:txBody>
      </p:sp>
      <p:sp>
        <p:nvSpPr>
          <p:cNvPr id="51" name="Ellipse 50">
            <a:extLst>
              <a:ext uri="{FF2B5EF4-FFF2-40B4-BE49-F238E27FC236}">
                <a16:creationId xmlns:a16="http://schemas.microsoft.com/office/drawing/2014/main" id="{06D4697F-2E97-4921-B078-FB0B77CA71A7}"/>
              </a:ext>
            </a:extLst>
          </p:cNvPr>
          <p:cNvSpPr/>
          <p:nvPr/>
        </p:nvSpPr>
        <p:spPr>
          <a:xfrm>
            <a:off x="1058092" y="1206127"/>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Ellipse 51">
            <a:extLst>
              <a:ext uri="{FF2B5EF4-FFF2-40B4-BE49-F238E27FC236}">
                <a16:creationId xmlns:a16="http://schemas.microsoft.com/office/drawing/2014/main" id="{4FE2A7BB-BAA7-47D3-9BDF-9958B48911FB}"/>
              </a:ext>
            </a:extLst>
          </p:cNvPr>
          <p:cNvSpPr/>
          <p:nvPr/>
        </p:nvSpPr>
        <p:spPr>
          <a:xfrm>
            <a:off x="1684565" y="1210482"/>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Ellipse 52">
            <a:extLst>
              <a:ext uri="{FF2B5EF4-FFF2-40B4-BE49-F238E27FC236}">
                <a16:creationId xmlns:a16="http://schemas.microsoft.com/office/drawing/2014/main" id="{987A9386-0684-46A2-9DAB-3DC077B70E4F}"/>
              </a:ext>
            </a:extLst>
          </p:cNvPr>
          <p:cNvSpPr/>
          <p:nvPr/>
        </p:nvSpPr>
        <p:spPr>
          <a:xfrm>
            <a:off x="1058092" y="1863625"/>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Ellipse 53">
            <a:extLst>
              <a:ext uri="{FF2B5EF4-FFF2-40B4-BE49-F238E27FC236}">
                <a16:creationId xmlns:a16="http://schemas.microsoft.com/office/drawing/2014/main" id="{40445BE2-12CD-459A-8236-41EF84835F2D}"/>
              </a:ext>
            </a:extLst>
          </p:cNvPr>
          <p:cNvSpPr/>
          <p:nvPr/>
        </p:nvSpPr>
        <p:spPr>
          <a:xfrm>
            <a:off x="1684293" y="1863625"/>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Ellipse 54">
            <a:extLst>
              <a:ext uri="{FF2B5EF4-FFF2-40B4-BE49-F238E27FC236}">
                <a16:creationId xmlns:a16="http://schemas.microsoft.com/office/drawing/2014/main" id="{0ABB0AEE-8684-42B9-A432-4516FE573A3C}"/>
              </a:ext>
            </a:extLst>
          </p:cNvPr>
          <p:cNvSpPr/>
          <p:nvPr/>
        </p:nvSpPr>
        <p:spPr>
          <a:xfrm>
            <a:off x="1058092" y="2559697"/>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Ellipse 55">
            <a:extLst>
              <a:ext uri="{FF2B5EF4-FFF2-40B4-BE49-F238E27FC236}">
                <a16:creationId xmlns:a16="http://schemas.microsoft.com/office/drawing/2014/main" id="{5ED82BEE-F0CA-46F6-9EA1-56D20B824D06}"/>
              </a:ext>
            </a:extLst>
          </p:cNvPr>
          <p:cNvSpPr/>
          <p:nvPr/>
        </p:nvSpPr>
        <p:spPr>
          <a:xfrm>
            <a:off x="1684565" y="2564052"/>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Ellipse 56">
            <a:extLst>
              <a:ext uri="{FF2B5EF4-FFF2-40B4-BE49-F238E27FC236}">
                <a16:creationId xmlns:a16="http://schemas.microsoft.com/office/drawing/2014/main" id="{DE5070B4-E4DB-47D3-84E3-098211E9D378}"/>
              </a:ext>
            </a:extLst>
          </p:cNvPr>
          <p:cNvSpPr/>
          <p:nvPr/>
        </p:nvSpPr>
        <p:spPr>
          <a:xfrm>
            <a:off x="1058092" y="3217195"/>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Ellipse 57">
            <a:extLst>
              <a:ext uri="{FF2B5EF4-FFF2-40B4-BE49-F238E27FC236}">
                <a16:creationId xmlns:a16="http://schemas.microsoft.com/office/drawing/2014/main" id="{2827276B-EDBA-4246-B7E2-B4530521E508}"/>
              </a:ext>
            </a:extLst>
          </p:cNvPr>
          <p:cNvSpPr/>
          <p:nvPr/>
        </p:nvSpPr>
        <p:spPr>
          <a:xfrm>
            <a:off x="1684293" y="3217195"/>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Ellipse 58">
            <a:extLst>
              <a:ext uri="{FF2B5EF4-FFF2-40B4-BE49-F238E27FC236}">
                <a16:creationId xmlns:a16="http://schemas.microsoft.com/office/drawing/2014/main" id="{425C0834-C54E-4F76-997C-C49ED889BF8B}"/>
              </a:ext>
            </a:extLst>
          </p:cNvPr>
          <p:cNvSpPr/>
          <p:nvPr/>
        </p:nvSpPr>
        <p:spPr>
          <a:xfrm>
            <a:off x="2310494" y="1206127"/>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Ellipse 59">
            <a:extLst>
              <a:ext uri="{FF2B5EF4-FFF2-40B4-BE49-F238E27FC236}">
                <a16:creationId xmlns:a16="http://schemas.microsoft.com/office/drawing/2014/main" id="{17F12F79-9F32-4216-829A-20847EF50D5E}"/>
              </a:ext>
            </a:extLst>
          </p:cNvPr>
          <p:cNvSpPr/>
          <p:nvPr/>
        </p:nvSpPr>
        <p:spPr>
          <a:xfrm>
            <a:off x="2936967" y="1210482"/>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Ellipse 60">
            <a:extLst>
              <a:ext uri="{FF2B5EF4-FFF2-40B4-BE49-F238E27FC236}">
                <a16:creationId xmlns:a16="http://schemas.microsoft.com/office/drawing/2014/main" id="{EC8D856D-E9C1-4374-B9B8-A7BD5E7A9037}"/>
              </a:ext>
            </a:extLst>
          </p:cNvPr>
          <p:cNvSpPr/>
          <p:nvPr/>
        </p:nvSpPr>
        <p:spPr>
          <a:xfrm>
            <a:off x="2310494" y="1863625"/>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Ellipse 61">
            <a:extLst>
              <a:ext uri="{FF2B5EF4-FFF2-40B4-BE49-F238E27FC236}">
                <a16:creationId xmlns:a16="http://schemas.microsoft.com/office/drawing/2014/main" id="{1F20E4A3-F04A-4550-9193-F037766B6431}"/>
              </a:ext>
            </a:extLst>
          </p:cNvPr>
          <p:cNvSpPr/>
          <p:nvPr/>
        </p:nvSpPr>
        <p:spPr>
          <a:xfrm>
            <a:off x="2936695" y="1863625"/>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Ellipse 62">
            <a:extLst>
              <a:ext uri="{FF2B5EF4-FFF2-40B4-BE49-F238E27FC236}">
                <a16:creationId xmlns:a16="http://schemas.microsoft.com/office/drawing/2014/main" id="{7401B725-FE22-4F2A-9133-6D6116CE36CB}"/>
              </a:ext>
            </a:extLst>
          </p:cNvPr>
          <p:cNvSpPr/>
          <p:nvPr/>
        </p:nvSpPr>
        <p:spPr>
          <a:xfrm>
            <a:off x="2386149" y="2559697"/>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Ellipse 63">
            <a:extLst>
              <a:ext uri="{FF2B5EF4-FFF2-40B4-BE49-F238E27FC236}">
                <a16:creationId xmlns:a16="http://schemas.microsoft.com/office/drawing/2014/main" id="{E13A3907-6DE7-4D37-9748-D76049432207}"/>
              </a:ext>
            </a:extLst>
          </p:cNvPr>
          <p:cNvSpPr/>
          <p:nvPr/>
        </p:nvSpPr>
        <p:spPr>
          <a:xfrm>
            <a:off x="3012622" y="2564052"/>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Ellipse 64">
            <a:extLst>
              <a:ext uri="{FF2B5EF4-FFF2-40B4-BE49-F238E27FC236}">
                <a16:creationId xmlns:a16="http://schemas.microsoft.com/office/drawing/2014/main" id="{9967DFF1-F0E0-4F7B-BFB9-EEC7F975164C}"/>
              </a:ext>
            </a:extLst>
          </p:cNvPr>
          <p:cNvSpPr/>
          <p:nvPr/>
        </p:nvSpPr>
        <p:spPr>
          <a:xfrm>
            <a:off x="2386149" y="3217195"/>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Ellipse 65">
            <a:extLst>
              <a:ext uri="{FF2B5EF4-FFF2-40B4-BE49-F238E27FC236}">
                <a16:creationId xmlns:a16="http://schemas.microsoft.com/office/drawing/2014/main" id="{D7ABCC09-5212-4CD0-BD51-38B61A28120B}"/>
              </a:ext>
            </a:extLst>
          </p:cNvPr>
          <p:cNvSpPr/>
          <p:nvPr/>
        </p:nvSpPr>
        <p:spPr>
          <a:xfrm>
            <a:off x="3012350" y="3217195"/>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Ellipse 66">
            <a:extLst>
              <a:ext uri="{FF2B5EF4-FFF2-40B4-BE49-F238E27FC236}">
                <a16:creationId xmlns:a16="http://schemas.microsoft.com/office/drawing/2014/main" id="{EDEE4454-3037-417D-B08F-DD38E2BB2B1E}"/>
              </a:ext>
            </a:extLst>
          </p:cNvPr>
          <p:cNvSpPr/>
          <p:nvPr/>
        </p:nvSpPr>
        <p:spPr>
          <a:xfrm>
            <a:off x="1058092" y="3913267"/>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Ellipse 67">
            <a:extLst>
              <a:ext uri="{FF2B5EF4-FFF2-40B4-BE49-F238E27FC236}">
                <a16:creationId xmlns:a16="http://schemas.microsoft.com/office/drawing/2014/main" id="{A1F0F978-38CD-44C4-B072-594474B0597A}"/>
              </a:ext>
            </a:extLst>
          </p:cNvPr>
          <p:cNvSpPr/>
          <p:nvPr/>
        </p:nvSpPr>
        <p:spPr>
          <a:xfrm>
            <a:off x="1684565" y="3917622"/>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Ellipse 68">
            <a:extLst>
              <a:ext uri="{FF2B5EF4-FFF2-40B4-BE49-F238E27FC236}">
                <a16:creationId xmlns:a16="http://schemas.microsoft.com/office/drawing/2014/main" id="{56CEA8D0-35D3-4236-81FC-0F3D25CA2CE1}"/>
              </a:ext>
            </a:extLst>
          </p:cNvPr>
          <p:cNvSpPr/>
          <p:nvPr/>
        </p:nvSpPr>
        <p:spPr>
          <a:xfrm>
            <a:off x="1058092" y="4570765"/>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Ellipse 69">
            <a:extLst>
              <a:ext uri="{FF2B5EF4-FFF2-40B4-BE49-F238E27FC236}">
                <a16:creationId xmlns:a16="http://schemas.microsoft.com/office/drawing/2014/main" id="{82D9B19B-AF0A-4442-866D-35EAF41687D1}"/>
              </a:ext>
            </a:extLst>
          </p:cNvPr>
          <p:cNvSpPr/>
          <p:nvPr/>
        </p:nvSpPr>
        <p:spPr>
          <a:xfrm>
            <a:off x="1684293" y="4570765"/>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Ellipse 70">
            <a:extLst>
              <a:ext uri="{FF2B5EF4-FFF2-40B4-BE49-F238E27FC236}">
                <a16:creationId xmlns:a16="http://schemas.microsoft.com/office/drawing/2014/main" id="{32AF6F26-A5EF-4FFC-98CA-1A1CC0CDE246}"/>
              </a:ext>
            </a:extLst>
          </p:cNvPr>
          <p:cNvSpPr/>
          <p:nvPr/>
        </p:nvSpPr>
        <p:spPr>
          <a:xfrm>
            <a:off x="2386149" y="3945618"/>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Ellipse 71">
            <a:extLst>
              <a:ext uri="{FF2B5EF4-FFF2-40B4-BE49-F238E27FC236}">
                <a16:creationId xmlns:a16="http://schemas.microsoft.com/office/drawing/2014/main" id="{0648D0AF-B099-4158-8DA3-7A2D71A90F50}"/>
              </a:ext>
            </a:extLst>
          </p:cNvPr>
          <p:cNvSpPr/>
          <p:nvPr/>
        </p:nvSpPr>
        <p:spPr>
          <a:xfrm>
            <a:off x="3012622" y="3949973"/>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Ellipse 72">
            <a:extLst>
              <a:ext uri="{FF2B5EF4-FFF2-40B4-BE49-F238E27FC236}">
                <a16:creationId xmlns:a16="http://schemas.microsoft.com/office/drawing/2014/main" id="{6AEA6B2E-6768-46D2-9287-BD3FCBA9B657}"/>
              </a:ext>
            </a:extLst>
          </p:cNvPr>
          <p:cNvSpPr/>
          <p:nvPr/>
        </p:nvSpPr>
        <p:spPr>
          <a:xfrm>
            <a:off x="2386149" y="4603116"/>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a:extLst>
              <a:ext uri="{FF2B5EF4-FFF2-40B4-BE49-F238E27FC236}">
                <a16:creationId xmlns:a16="http://schemas.microsoft.com/office/drawing/2014/main" id="{9C045F5A-F903-417A-8538-7FF055B09FDF}"/>
              </a:ext>
            </a:extLst>
          </p:cNvPr>
          <p:cNvSpPr/>
          <p:nvPr/>
        </p:nvSpPr>
        <p:spPr>
          <a:xfrm>
            <a:off x="3012350" y="4603116"/>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Ellipse 81">
            <a:extLst>
              <a:ext uri="{FF2B5EF4-FFF2-40B4-BE49-F238E27FC236}">
                <a16:creationId xmlns:a16="http://schemas.microsoft.com/office/drawing/2014/main" id="{5CB7E2E2-8F27-4E97-BF34-109ADB7E4E47}"/>
              </a:ext>
            </a:extLst>
          </p:cNvPr>
          <p:cNvSpPr/>
          <p:nvPr/>
        </p:nvSpPr>
        <p:spPr>
          <a:xfrm>
            <a:off x="2095835" y="1616367"/>
            <a:ext cx="3570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Ellipse 82">
            <a:extLst>
              <a:ext uri="{FF2B5EF4-FFF2-40B4-BE49-F238E27FC236}">
                <a16:creationId xmlns:a16="http://schemas.microsoft.com/office/drawing/2014/main" id="{16CA7069-2D76-4E90-87A6-3F761FBD737B}"/>
              </a:ext>
            </a:extLst>
          </p:cNvPr>
          <p:cNvSpPr/>
          <p:nvPr/>
        </p:nvSpPr>
        <p:spPr>
          <a:xfrm>
            <a:off x="1489773" y="2272215"/>
            <a:ext cx="3570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Ellipse 83">
            <a:extLst>
              <a:ext uri="{FF2B5EF4-FFF2-40B4-BE49-F238E27FC236}">
                <a16:creationId xmlns:a16="http://schemas.microsoft.com/office/drawing/2014/main" id="{016F8F3C-A545-447B-81F3-2B4B2A27DF67}"/>
              </a:ext>
            </a:extLst>
          </p:cNvPr>
          <p:cNvSpPr/>
          <p:nvPr/>
        </p:nvSpPr>
        <p:spPr>
          <a:xfrm>
            <a:off x="2787214" y="2979292"/>
            <a:ext cx="3570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Ellipse 84">
            <a:extLst>
              <a:ext uri="{FF2B5EF4-FFF2-40B4-BE49-F238E27FC236}">
                <a16:creationId xmlns:a16="http://schemas.microsoft.com/office/drawing/2014/main" id="{4ABDEBEF-1010-4148-AEBF-30A890BEB43E}"/>
              </a:ext>
            </a:extLst>
          </p:cNvPr>
          <p:cNvSpPr/>
          <p:nvPr/>
        </p:nvSpPr>
        <p:spPr>
          <a:xfrm>
            <a:off x="1446463" y="3650373"/>
            <a:ext cx="3570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Ellipse 85">
            <a:extLst>
              <a:ext uri="{FF2B5EF4-FFF2-40B4-BE49-F238E27FC236}">
                <a16:creationId xmlns:a16="http://schemas.microsoft.com/office/drawing/2014/main" id="{8357CD94-D869-49F9-B01E-941B8B150530}"/>
              </a:ext>
            </a:extLst>
          </p:cNvPr>
          <p:cNvSpPr/>
          <p:nvPr/>
        </p:nvSpPr>
        <p:spPr>
          <a:xfrm>
            <a:off x="2126926" y="2944512"/>
            <a:ext cx="3570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a:extLst>
              <a:ext uri="{FF2B5EF4-FFF2-40B4-BE49-F238E27FC236}">
                <a16:creationId xmlns:a16="http://schemas.microsoft.com/office/drawing/2014/main" id="{143D4B9C-1D07-4248-8EDD-88872764C5C8}"/>
              </a:ext>
            </a:extLst>
          </p:cNvPr>
          <p:cNvSpPr/>
          <p:nvPr/>
        </p:nvSpPr>
        <p:spPr>
          <a:xfrm>
            <a:off x="2786329" y="4372664"/>
            <a:ext cx="3570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Ellipse 87">
            <a:extLst>
              <a:ext uri="{FF2B5EF4-FFF2-40B4-BE49-F238E27FC236}">
                <a16:creationId xmlns:a16="http://schemas.microsoft.com/office/drawing/2014/main" id="{DD172256-733D-43FB-A675-B200BDA374B9}"/>
              </a:ext>
            </a:extLst>
          </p:cNvPr>
          <p:cNvSpPr/>
          <p:nvPr/>
        </p:nvSpPr>
        <p:spPr>
          <a:xfrm>
            <a:off x="2742175" y="2292073"/>
            <a:ext cx="3570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Ellipse 88">
            <a:extLst>
              <a:ext uri="{FF2B5EF4-FFF2-40B4-BE49-F238E27FC236}">
                <a16:creationId xmlns:a16="http://schemas.microsoft.com/office/drawing/2014/main" id="{CC76EEFE-8F8D-45FD-9A48-42D59B282AEA}"/>
              </a:ext>
            </a:extLst>
          </p:cNvPr>
          <p:cNvSpPr/>
          <p:nvPr/>
        </p:nvSpPr>
        <p:spPr>
          <a:xfrm>
            <a:off x="2711152" y="1612656"/>
            <a:ext cx="3570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Textfeld 89">
            <a:extLst>
              <a:ext uri="{FF2B5EF4-FFF2-40B4-BE49-F238E27FC236}">
                <a16:creationId xmlns:a16="http://schemas.microsoft.com/office/drawing/2014/main" id="{5430358B-B21D-4C6A-9215-BA123AD14585}"/>
              </a:ext>
            </a:extLst>
          </p:cNvPr>
          <p:cNvSpPr txBox="1"/>
          <p:nvPr/>
        </p:nvSpPr>
        <p:spPr>
          <a:xfrm>
            <a:off x="897040" y="5257008"/>
            <a:ext cx="5490157" cy="923330"/>
          </a:xfrm>
          <a:prstGeom prst="rect">
            <a:avLst/>
          </a:prstGeom>
          <a:noFill/>
        </p:spPr>
        <p:txBody>
          <a:bodyPr wrap="none" rtlCol="0">
            <a:spAutoFit/>
          </a:bodyPr>
          <a:lstStyle/>
          <a:p>
            <a:r>
              <a:rPr lang="de-DE" dirty="0">
                <a:latin typeface="Calibri" panose="020F0502020204030204" pitchFamily="34" charset="0"/>
                <a:cs typeface="Calibri" panose="020F0502020204030204" pitchFamily="34" charset="0"/>
              </a:rPr>
              <a:t>Li-</a:t>
            </a:r>
            <a:r>
              <a:rPr lang="de-DE" dirty="0" err="1">
                <a:latin typeface="Calibri" panose="020F0502020204030204" pitchFamily="34" charset="0"/>
                <a:cs typeface="Calibri" panose="020F0502020204030204" pitchFamily="34" charset="0"/>
              </a:rPr>
              <a:t>Metal</a:t>
            </a:r>
            <a:r>
              <a:rPr lang="de-DE" dirty="0">
                <a:latin typeface="Calibri" panose="020F0502020204030204" pitchFamily="34" charset="0"/>
                <a:cs typeface="Calibri" panose="020F0502020204030204" pitchFamily="34" charset="0"/>
              </a:rPr>
              <a:t>-Oxide –</a:t>
            </a:r>
            <a:r>
              <a:rPr lang="de-DE" dirty="0" err="1">
                <a:latin typeface="Calibri" panose="020F0502020204030204" pitchFamily="34" charset="0"/>
                <a:cs typeface="Calibri" panose="020F0502020204030204" pitchFamily="34" charset="0"/>
              </a:rPr>
              <a:t>Electrode</a:t>
            </a:r>
            <a:endParaRPr lang="de-DE" dirty="0">
              <a:latin typeface="Calibri" panose="020F0502020204030204" pitchFamily="34" charset="0"/>
              <a:cs typeface="Calibri" panose="020F0502020204030204" pitchFamily="34" charset="0"/>
            </a:endParaRPr>
          </a:p>
          <a:p>
            <a:r>
              <a:rPr lang="de-DE" dirty="0" err="1">
                <a:latin typeface="Calibri" panose="020F0502020204030204" pitchFamily="34" charset="0"/>
                <a:cs typeface="Calibri" panose="020F0502020204030204" pitchFamily="34" charset="0"/>
              </a:rPr>
              <a:t>charged</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state</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most</a:t>
            </a:r>
            <a:r>
              <a:rPr lang="de-DE" dirty="0">
                <a:latin typeface="Calibri" panose="020F0502020204030204" pitchFamily="34" charset="0"/>
                <a:cs typeface="Calibri" panose="020F0502020204030204" pitchFamily="34" charset="0"/>
              </a:rPr>
              <a:t> Li-Ions </a:t>
            </a:r>
            <a:r>
              <a:rPr lang="de-DE" dirty="0" err="1">
                <a:latin typeface="Calibri" panose="020F0502020204030204" pitchFamily="34" charset="0"/>
                <a:cs typeface="Calibri" panose="020F0502020204030204" pitchFamily="34" charset="0"/>
              </a:rPr>
              <a:t>moved</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to</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graphite</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electrode</a:t>
            </a:r>
            <a:r>
              <a:rPr lang="de-DE" dirty="0">
                <a:latin typeface="Calibri" panose="020F0502020204030204" pitchFamily="34" charset="0"/>
                <a:cs typeface="Calibri" panose="020F0502020204030204" pitchFamily="34" charset="0"/>
              </a:rPr>
              <a:t>)</a:t>
            </a:r>
          </a:p>
          <a:p>
            <a:r>
              <a:rPr lang="de-DE" dirty="0">
                <a:latin typeface="Calibri" panose="020F0502020204030204" pitchFamily="34" charset="0"/>
                <a:cs typeface="Calibri" panose="020F0502020204030204" pitchFamily="34" charset="0"/>
              </a:rPr>
              <a:t>100 % SOC</a:t>
            </a:r>
          </a:p>
        </p:txBody>
      </p:sp>
      <p:sp>
        <p:nvSpPr>
          <p:cNvPr id="13" name="Textfeld 12">
            <a:extLst>
              <a:ext uri="{FF2B5EF4-FFF2-40B4-BE49-F238E27FC236}">
                <a16:creationId xmlns:a16="http://schemas.microsoft.com/office/drawing/2014/main" id="{B0EE0BE5-E3ED-4C3E-9DCF-995A96288D43}"/>
              </a:ext>
            </a:extLst>
          </p:cNvPr>
          <p:cNvSpPr txBox="1"/>
          <p:nvPr/>
        </p:nvSpPr>
        <p:spPr>
          <a:xfrm>
            <a:off x="379911" y="687763"/>
            <a:ext cx="2833661" cy="369332"/>
          </a:xfrm>
          <a:prstGeom prst="rect">
            <a:avLst/>
          </a:prstGeom>
          <a:noFill/>
        </p:spPr>
        <p:txBody>
          <a:bodyPr wrap="none" rtlCol="0">
            <a:spAutoFit/>
          </a:bodyPr>
          <a:lstStyle/>
          <a:p>
            <a:r>
              <a:rPr lang="de-DE" b="1" dirty="0">
                <a:solidFill>
                  <a:srgbClr val="FF0000"/>
                </a:solidFill>
                <a:latin typeface="Calibri" panose="020F0502020204030204" pitchFamily="34" charset="0"/>
                <a:cs typeface="Calibri" panose="020F0502020204030204" pitchFamily="34" charset="0"/>
              </a:rPr>
              <a:t>„Holes“ </a:t>
            </a:r>
            <a:r>
              <a:rPr lang="de-DE" b="1"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de-DE" b="1" dirty="0" err="1">
                <a:solidFill>
                  <a:srgbClr val="FF0000"/>
                </a:solidFill>
                <a:latin typeface="Calibri" panose="020F0502020204030204" pitchFamily="34" charset="0"/>
                <a:cs typeface="Calibri" panose="020F0502020204030204" pitchFamily="34" charset="0"/>
              </a:rPr>
              <a:t>Instable</a:t>
            </a:r>
            <a:r>
              <a:rPr lang="de-DE" b="1" dirty="0">
                <a:solidFill>
                  <a:srgbClr val="FF0000"/>
                </a:solidFill>
                <a:latin typeface="Calibri" panose="020F0502020204030204" pitchFamily="34" charset="0"/>
                <a:cs typeface="Calibri" panose="020F0502020204030204" pitchFamily="34" charset="0"/>
              </a:rPr>
              <a:t> </a:t>
            </a:r>
            <a:r>
              <a:rPr lang="de-DE" b="1" dirty="0" err="1">
                <a:solidFill>
                  <a:srgbClr val="FF0000"/>
                </a:solidFill>
                <a:latin typeface="Calibri" panose="020F0502020204030204" pitchFamily="34" charset="0"/>
                <a:cs typeface="Calibri" panose="020F0502020204030204" pitchFamily="34" charset="0"/>
              </a:rPr>
              <a:t>state</a:t>
            </a:r>
            <a:r>
              <a:rPr lang="de-DE" b="1" dirty="0">
                <a:solidFill>
                  <a:srgbClr val="FF0000"/>
                </a:solidFill>
                <a:latin typeface="Calibri" panose="020F0502020204030204" pitchFamily="34" charset="0"/>
                <a:cs typeface="Calibri" panose="020F0502020204030204" pitchFamily="34" charset="0"/>
              </a:rPr>
              <a:t>!!!!</a:t>
            </a:r>
          </a:p>
        </p:txBody>
      </p:sp>
      <p:sp>
        <p:nvSpPr>
          <p:cNvPr id="125" name="Ellipse 124">
            <a:extLst>
              <a:ext uri="{FF2B5EF4-FFF2-40B4-BE49-F238E27FC236}">
                <a16:creationId xmlns:a16="http://schemas.microsoft.com/office/drawing/2014/main" id="{33C5CD5E-C4E9-49F9-B3A5-58F7D6E66FB8}"/>
              </a:ext>
            </a:extLst>
          </p:cNvPr>
          <p:cNvSpPr/>
          <p:nvPr/>
        </p:nvSpPr>
        <p:spPr>
          <a:xfrm>
            <a:off x="2113870" y="3623509"/>
            <a:ext cx="357052" cy="338554"/>
          </a:xfrm>
          <a:prstGeom prst="ellipse">
            <a:avLst/>
          </a:prstGeom>
          <a:solidFill>
            <a:srgbClr val="F10F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7DF529EB-CEA2-4AE9-8547-E579C6DD5496}"/>
              </a:ext>
            </a:extLst>
          </p:cNvPr>
          <p:cNvSpPr txBox="1"/>
          <p:nvPr/>
        </p:nvSpPr>
        <p:spPr>
          <a:xfrm>
            <a:off x="4176722" y="2014915"/>
            <a:ext cx="2032479" cy="646331"/>
          </a:xfrm>
          <a:prstGeom prst="rect">
            <a:avLst/>
          </a:prstGeom>
          <a:noFill/>
        </p:spPr>
        <p:txBody>
          <a:bodyPr wrap="none" rtlCol="0">
            <a:spAutoFit/>
          </a:bodyPr>
          <a:lstStyle/>
          <a:p>
            <a:r>
              <a:rPr lang="de-DE" b="1" dirty="0" err="1">
                <a:solidFill>
                  <a:srgbClr val="FF0000"/>
                </a:solidFill>
                <a:latin typeface="Calibri" panose="020F0502020204030204" pitchFamily="34" charset="0"/>
                <a:cs typeface="Calibri" panose="020F0502020204030204" pitchFamily="34" charset="0"/>
              </a:rPr>
              <a:t>Heating</a:t>
            </a:r>
            <a:r>
              <a:rPr lang="de-DE" b="1" dirty="0">
                <a:solidFill>
                  <a:srgbClr val="FF0000"/>
                </a:solidFill>
                <a:latin typeface="Calibri" panose="020F0502020204030204" pitchFamily="34" charset="0"/>
                <a:cs typeface="Calibri" panose="020F0502020204030204" pitchFamily="34" charset="0"/>
              </a:rPr>
              <a:t> </a:t>
            </a:r>
          </a:p>
          <a:p>
            <a:r>
              <a:rPr lang="de-DE" b="1" dirty="0">
                <a:solidFill>
                  <a:srgbClr val="FF0000"/>
                </a:solidFill>
                <a:latin typeface="Calibri" panose="020F0502020204030204" pitchFamily="34" charset="0"/>
                <a:cs typeface="Calibri" panose="020F0502020204030204" pitchFamily="34" charset="0"/>
              </a:rPr>
              <a:t>(thermal </a:t>
            </a:r>
            <a:r>
              <a:rPr lang="de-DE" b="1" dirty="0" err="1">
                <a:solidFill>
                  <a:srgbClr val="FF0000"/>
                </a:solidFill>
                <a:latin typeface="Calibri" panose="020F0502020204030204" pitchFamily="34" charset="0"/>
                <a:cs typeface="Calibri" panose="020F0502020204030204" pitchFamily="34" charset="0"/>
              </a:rPr>
              <a:t>runaway</a:t>
            </a:r>
            <a:r>
              <a:rPr lang="de-DE" b="1" dirty="0">
                <a:solidFill>
                  <a:srgbClr val="FF0000"/>
                </a:solidFill>
                <a:latin typeface="Calibri" panose="020F0502020204030204" pitchFamily="34" charset="0"/>
                <a:cs typeface="Calibri" panose="020F0502020204030204" pitchFamily="34" charset="0"/>
              </a:rPr>
              <a:t>):</a:t>
            </a:r>
          </a:p>
        </p:txBody>
      </p:sp>
      <p:grpSp>
        <p:nvGrpSpPr>
          <p:cNvPr id="7" name="Gruppieren 6">
            <a:extLst>
              <a:ext uri="{FF2B5EF4-FFF2-40B4-BE49-F238E27FC236}">
                <a16:creationId xmlns:a16="http://schemas.microsoft.com/office/drawing/2014/main" id="{8566C7E2-73E3-4EE6-BFD2-8F125003E5BF}"/>
              </a:ext>
            </a:extLst>
          </p:cNvPr>
          <p:cNvGrpSpPr/>
          <p:nvPr/>
        </p:nvGrpSpPr>
        <p:grpSpPr>
          <a:xfrm>
            <a:off x="6762154" y="1280147"/>
            <a:ext cx="5101046" cy="4806004"/>
            <a:chOff x="6762154" y="1280147"/>
            <a:chExt cx="5101046" cy="4806004"/>
          </a:xfrm>
        </p:grpSpPr>
        <p:sp>
          <p:nvSpPr>
            <p:cNvPr id="92" name="Ellipse 91">
              <a:extLst>
                <a:ext uri="{FF2B5EF4-FFF2-40B4-BE49-F238E27FC236}">
                  <a16:creationId xmlns:a16="http://schemas.microsoft.com/office/drawing/2014/main" id="{E400EF07-860C-477F-94B7-D279E0869EA7}"/>
                </a:ext>
              </a:extLst>
            </p:cNvPr>
            <p:cNvSpPr/>
            <p:nvPr/>
          </p:nvSpPr>
          <p:spPr>
            <a:xfrm>
              <a:off x="6762154" y="1280147"/>
              <a:ext cx="458146"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93" name="Ellipse 92">
              <a:extLst>
                <a:ext uri="{FF2B5EF4-FFF2-40B4-BE49-F238E27FC236}">
                  <a16:creationId xmlns:a16="http://schemas.microsoft.com/office/drawing/2014/main" id="{15385A52-7966-4F6C-9AFF-4EBBEBE523DF}"/>
                </a:ext>
              </a:extLst>
            </p:cNvPr>
            <p:cNvSpPr/>
            <p:nvPr/>
          </p:nvSpPr>
          <p:spPr>
            <a:xfrm>
              <a:off x="7279154" y="1284502"/>
              <a:ext cx="458146"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94" name="Ellipse 93">
              <a:extLst>
                <a:ext uri="{FF2B5EF4-FFF2-40B4-BE49-F238E27FC236}">
                  <a16:creationId xmlns:a16="http://schemas.microsoft.com/office/drawing/2014/main" id="{2F388007-1AEC-446C-BC74-377DF33C7AA1}"/>
                </a:ext>
              </a:extLst>
            </p:cNvPr>
            <p:cNvSpPr/>
            <p:nvPr/>
          </p:nvSpPr>
          <p:spPr>
            <a:xfrm>
              <a:off x="6793596" y="1895659"/>
              <a:ext cx="458146"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95" name="Ellipse 94">
              <a:extLst>
                <a:ext uri="{FF2B5EF4-FFF2-40B4-BE49-F238E27FC236}">
                  <a16:creationId xmlns:a16="http://schemas.microsoft.com/office/drawing/2014/main" id="{A3F197C8-8A76-413A-B570-6544FAF951B4}"/>
                </a:ext>
              </a:extLst>
            </p:cNvPr>
            <p:cNvSpPr/>
            <p:nvPr/>
          </p:nvSpPr>
          <p:spPr>
            <a:xfrm>
              <a:off x="9711732" y="1428612"/>
              <a:ext cx="458146"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96" name="Ellipse 95">
              <a:extLst>
                <a:ext uri="{FF2B5EF4-FFF2-40B4-BE49-F238E27FC236}">
                  <a16:creationId xmlns:a16="http://schemas.microsoft.com/office/drawing/2014/main" id="{CF3BD9FC-0499-4C46-9AF2-D1999E06B089}"/>
                </a:ext>
              </a:extLst>
            </p:cNvPr>
            <p:cNvSpPr/>
            <p:nvPr/>
          </p:nvSpPr>
          <p:spPr>
            <a:xfrm>
              <a:off x="6827479" y="2536367"/>
              <a:ext cx="458146"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97" name="Ellipse 96">
              <a:extLst>
                <a:ext uri="{FF2B5EF4-FFF2-40B4-BE49-F238E27FC236}">
                  <a16:creationId xmlns:a16="http://schemas.microsoft.com/office/drawing/2014/main" id="{4EC0C5B0-5562-4721-B1A6-CBC641B5A522}"/>
                </a:ext>
              </a:extLst>
            </p:cNvPr>
            <p:cNvSpPr/>
            <p:nvPr/>
          </p:nvSpPr>
          <p:spPr>
            <a:xfrm>
              <a:off x="7396117" y="2506900"/>
              <a:ext cx="458146"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98" name="Ellipse 97">
              <a:extLst>
                <a:ext uri="{FF2B5EF4-FFF2-40B4-BE49-F238E27FC236}">
                  <a16:creationId xmlns:a16="http://schemas.microsoft.com/office/drawing/2014/main" id="{7D3BAD60-802A-444C-9757-BBBC38B82D62}"/>
                </a:ext>
              </a:extLst>
            </p:cNvPr>
            <p:cNvSpPr/>
            <p:nvPr/>
          </p:nvSpPr>
          <p:spPr>
            <a:xfrm>
              <a:off x="6879225" y="3159059"/>
              <a:ext cx="458146"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99" name="Ellipse 98">
              <a:extLst>
                <a:ext uri="{FF2B5EF4-FFF2-40B4-BE49-F238E27FC236}">
                  <a16:creationId xmlns:a16="http://schemas.microsoft.com/office/drawing/2014/main" id="{141131D5-21B3-414D-AFB3-E4099DEF6B51}"/>
                </a:ext>
              </a:extLst>
            </p:cNvPr>
            <p:cNvSpPr/>
            <p:nvPr/>
          </p:nvSpPr>
          <p:spPr>
            <a:xfrm>
              <a:off x="7443168" y="3147274"/>
              <a:ext cx="458146"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00" name="Ellipse 99">
              <a:extLst>
                <a:ext uri="{FF2B5EF4-FFF2-40B4-BE49-F238E27FC236}">
                  <a16:creationId xmlns:a16="http://schemas.microsoft.com/office/drawing/2014/main" id="{787C7C17-A824-4D0B-94E0-AF744182E137}"/>
                </a:ext>
              </a:extLst>
            </p:cNvPr>
            <p:cNvSpPr/>
            <p:nvPr/>
          </p:nvSpPr>
          <p:spPr>
            <a:xfrm>
              <a:off x="7888955" y="1280147"/>
              <a:ext cx="458146"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01" name="Ellipse 100">
              <a:extLst>
                <a:ext uri="{FF2B5EF4-FFF2-40B4-BE49-F238E27FC236}">
                  <a16:creationId xmlns:a16="http://schemas.microsoft.com/office/drawing/2014/main" id="{473EAD11-48DF-46EB-BB9D-9471E9A3C28B}"/>
                </a:ext>
              </a:extLst>
            </p:cNvPr>
            <p:cNvSpPr/>
            <p:nvPr/>
          </p:nvSpPr>
          <p:spPr>
            <a:xfrm>
              <a:off x="8499286" y="1284502"/>
              <a:ext cx="458146"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02" name="Ellipse 101">
              <a:extLst>
                <a:ext uri="{FF2B5EF4-FFF2-40B4-BE49-F238E27FC236}">
                  <a16:creationId xmlns:a16="http://schemas.microsoft.com/office/drawing/2014/main" id="{47EC5A1F-A7BE-41D5-8298-AEA295614D6D}"/>
                </a:ext>
              </a:extLst>
            </p:cNvPr>
            <p:cNvSpPr/>
            <p:nvPr/>
          </p:nvSpPr>
          <p:spPr>
            <a:xfrm>
              <a:off x="8538165" y="1919835"/>
              <a:ext cx="458146"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03" name="Ellipse 102">
              <a:extLst>
                <a:ext uri="{FF2B5EF4-FFF2-40B4-BE49-F238E27FC236}">
                  <a16:creationId xmlns:a16="http://schemas.microsoft.com/office/drawing/2014/main" id="{B206CF48-A68E-48EF-88F8-543CEB701B4C}"/>
                </a:ext>
              </a:extLst>
            </p:cNvPr>
            <p:cNvSpPr/>
            <p:nvPr/>
          </p:nvSpPr>
          <p:spPr>
            <a:xfrm>
              <a:off x="7935504" y="1904916"/>
              <a:ext cx="458146"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04" name="Ellipse 103">
              <a:extLst>
                <a:ext uri="{FF2B5EF4-FFF2-40B4-BE49-F238E27FC236}">
                  <a16:creationId xmlns:a16="http://schemas.microsoft.com/office/drawing/2014/main" id="{E7B2C096-B2B7-42BF-AFD3-A00FA20C829F}"/>
                </a:ext>
              </a:extLst>
            </p:cNvPr>
            <p:cNvSpPr/>
            <p:nvPr/>
          </p:nvSpPr>
          <p:spPr>
            <a:xfrm>
              <a:off x="10213154" y="1423191"/>
              <a:ext cx="458146"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05" name="Ellipse 104">
              <a:extLst>
                <a:ext uri="{FF2B5EF4-FFF2-40B4-BE49-F238E27FC236}">
                  <a16:creationId xmlns:a16="http://schemas.microsoft.com/office/drawing/2014/main" id="{8F14144A-053C-4454-9371-0D38FFD6075F}"/>
                </a:ext>
              </a:extLst>
            </p:cNvPr>
            <p:cNvSpPr/>
            <p:nvPr/>
          </p:nvSpPr>
          <p:spPr>
            <a:xfrm>
              <a:off x="7402504" y="1942095"/>
              <a:ext cx="458146"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06" name="Ellipse 105">
              <a:extLst>
                <a:ext uri="{FF2B5EF4-FFF2-40B4-BE49-F238E27FC236}">
                  <a16:creationId xmlns:a16="http://schemas.microsoft.com/office/drawing/2014/main" id="{0FDFD3F9-1670-4605-9224-89D97EDC4AC0}"/>
                </a:ext>
              </a:extLst>
            </p:cNvPr>
            <p:cNvSpPr/>
            <p:nvPr/>
          </p:nvSpPr>
          <p:spPr>
            <a:xfrm>
              <a:off x="7966984" y="2549896"/>
              <a:ext cx="458146"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07" name="Ellipse 106">
              <a:extLst>
                <a:ext uri="{FF2B5EF4-FFF2-40B4-BE49-F238E27FC236}">
                  <a16:creationId xmlns:a16="http://schemas.microsoft.com/office/drawing/2014/main" id="{5E4984E9-EEE0-4A55-AB4F-454B023E0586}"/>
                </a:ext>
              </a:extLst>
            </p:cNvPr>
            <p:cNvSpPr/>
            <p:nvPr/>
          </p:nvSpPr>
          <p:spPr>
            <a:xfrm>
              <a:off x="8499285" y="2536366"/>
              <a:ext cx="458146"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08" name="Ellipse 107">
              <a:extLst>
                <a:ext uri="{FF2B5EF4-FFF2-40B4-BE49-F238E27FC236}">
                  <a16:creationId xmlns:a16="http://schemas.microsoft.com/office/drawing/2014/main" id="{5FD0C9B1-BCEF-4BA9-9BC8-A7F1B5F97463}"/>
                </a:ext>
              </a:extLst>
            </p:cNvPr>
            <p:cNvSpPr/>
            <p:nvPr/>
          </p:nvSpPr>
          <p:spPr>
            <a:xfrm>
              <a:off x="10208718" y="3027706"/>
              <a:ext cx="458146"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09" name="Ellipse 108">
              <a:extLst>
                <a:ext uri="{FF2B5EF4-FFF2-40B4-BE49-F238E27FC236}">
                  <a16:creationId xmlns:a16="http://schemas.microsoft.com/office/drawing/2014/main" id="{4714FF37-0ACC-4A43-9531-3FBC6F7182E2}"/>
                </a:ext>
              </a:extLst>
            </p:cNvPr>
            <p:cNvSpPr/>
            <p:nvPr/>
          </p:nvSpPr>
          <p:spPr>
            <a:xfrm>
              <a:off x="9720527" y="1971560"/>
              <a:ext cx="458146"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10" name="Ellipse 109">
              <a:extLst>
                <a:ext uri="{FF2B5EF4-FFF2-40B4-BE49-F238E27FC236}">
                  <a16:creationId xmlns:a16="http://schemas.microsoft.com/office/drawing/2014/main" id="{1BA9ECDF-299B-4200-A640-E6C73828C23C}"/>
                </a:ext>
              </a:extLst>
            </p:cNvPr>
            <p:cNvSpPr/>
            <p:nvPr/>
          </p:nvSpPr>
          <p:spPr>
            <a:xfrm>
              <a:off x="9661130" y="3028653"/>
              <a:ext cx="458146"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11" name="Ellipse 110">
              <a:extLst>
                <a:ext uri="{FF2B5EF4-FFF2-40B4-BE49-F238E27FC236}">
                  <a16:creationId xmlns:a16="http://schemas.microsoft.com/office/drawing/2014/main" id="{B6D7249D-BE23-48DC-A3EC-E6FA595A3875}"/>
                </a:ext>
              </a:extLst>
            </p:cNvPr>
            <p:cNvSpPr/>
            <p:nvPr/>
          </p:nvSpPr>
          <p:spPr>
            <a:xfrm>
              <a:off x="10213154" y="2489314"/>
              <a:ext cx="458146"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12" name="Ellipse 111">
              <a:extLst>
                <a:ext uri="{FF2B5EF4-FFF2-40B4-BE49-F238E27FC236}">
                  <a16:creationId xmlns:a16="http://schemas.microsoft.com/office/drawing/2014/main" id="{3561FDAD-16A8-4086-80A0-AD8BCA724107}"/>
                </a:ext>
              </a:extLst>
            </p:cNvPr>
            <p:cNvSpPr/>
            <p:nvPr/>
          </p:nvSpPr>
          <p:spPr>
            <a:xfrm>
              <a:off x="8003611" y="3147274"/>
              <a:ext cx="458146"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13" name="Ellipse 112">
              <a:extLst>
                <a:ext uri="{FF2B5EF4-FFF2-40B4-BE49-F238E27FC236}">
                  <a16:creationId xmlns:a16="http://schemas.microsoft.com/office/drawing/2014/main" id="{7AE463B0-946D-49EA-9309-54B12AF14D47}"/>
                </a:ext>
              </a:extLst>
            </p:cNvPr>
            <p:cNvSpPr/>
            <p:nvPr/>
          </p:nvSpPr>
          <p:spPr>
            <a:xfrm>
              <a:off x="8566690" y="3136151"/>
              <a:ext cx="458146"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14" name="Ellipse 113">
              <a:extLst>
                <a:ext uri="{FF2B5EF4-FFF2-40B4-BE49-F238E27FC236}">
                  <a16:creationId xmlns:a16="http://schemas.microsoft.com/office/drawing/2014/main" id="{0E6A6232-E129-4704-AD1E-BF82CC701B2A}"/>
                </a:ext>
              </a:extLst>
            </p:cNvPr>
            <p:cNvSpPr/>
            <p:nvPr/>
          </p:nvSpPr>
          <p:spPr>
            <a:xfrm>
              <a:off x="9690829" y="2496478"/>
              <a:ext cx="458146"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15" name="Ellipse 114">
              <a:extLst>
                <a:ext uri="{FF2B5EF4-FFF2-40B4-BE49-F238E27FC236}">
                  <a16:creationId xmlns:a16="http://schemas.microsoft.com/office/drawing/2014/main" id="{E597C602-4985-47D4-89A3-FF52AFD46798}"/>
                </a:ext>
              </a:extLst>
            </p:cNvPr>
            <p:cNvSpPr/>
            <p:nvPr/>
          </p:nvSpPr>
          <p:spPr>
            <a:xfrm>
              <a:off x="10243996" y="1960041"/>
              <a:ext cx="458146"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16" name="Ellipse 115">
              <a:extLst>
                <a:ext uri="{FF2B5EF4-FFF2-40B4-BE49-F238E27FC236}">
                  <a16:creationId xmlns:a16="http://schemas.microsoft.com/office/drawing/2014/main" id="{80EC07C5-58DB-45C4-A2A7-72A42A43314B}"/>
                </a:ext>
              </a:extLst>
            </p:cNvPr>
            <p:cNvSpPr/>
            <p:nvPr/>
          </p:nvSpPr>
          <p:spPr>
            <a:xfrm>
              <a:off x="7171798" y="1673066"/>
              <a:ext cx="3478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17" name="Ellipse 116">
              <a:extLst>
                <a:ext uri="{FF2B5EF4-FFF2-40B4-BE49-F238E27FC236}">
                  <a16:creationId xmlns:a16="http://schemas.microsoft.com/office/drawing/2014/main" id="{44AD1FE6-7FCF-40B4-B5B1-1D0C0A0D9843}"/>
                </a:ext>
              </a:extLst>
            </p:cNvPr>
            <p:cNvSpPr/>
            <p:nvPr/>
          </p:nvSpPr>
          <p:spPr>
            <a:xfrm>
              <a:off x="7148404" y="2249961"/>
              <a:ext cx="3478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18" name="Ellipse 117">
              <a:extLst>
                <a:ext uri="{FF2B5EF4-FFF2-40B4-BE49-F238E27FC236}">
                  <a16:creationId xmlns:a16="http://schemas.microsoft.com/office/drawing/2014/main" id="{B57AED33-5F6A-4536-9C61-EA3D84BAAB27}"/>
                </a:ext>
              </a:extLst>
            </p:cNvPr>
            <p:cNvSpPr/>
            <p:nvPr/>
          </p:nvSpPr>
          <p:spPr>
            <a:xfrm>
              <a:off x="8286962" y="2269501"/>
              <a:ext cx="3478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19" name="Ellipse 118">
              <a:extLst>
                <a:ext uri="{FF2B5EF4-FFF2-40B4-BE49-F238E27FC236}">
                  <a16:creationId xmlns:a16="http://schemas.microsoft.com/office/drawing/2014/main" id="{50D4DB0D-2D5E-4EE3-8527-72FD2C41A0DD}"/>
                </a:ext>
              </a:extLst>
            </p:cNvPr>
            <p:cNvSpPr/>
            <p:nvPr/>
          </p:nvSpPr>
          <p:spPr>
            <a:xfrm>
              <a:off x="7211838" y="2886807"/>
              <a:ext cx="3478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21" name="Ellipse 120">
              <a:extLst>
                <a:ext uri="{FF2B5EF4-FFF2-40B4-BE49-F238E27FC236}">
                  <a16:creationId xmlns:a16="http://schemas.microsoft.com/office/drawing/2014/main" id="{DB9E2C39-924A-4E25-91E1-CEEA62599055}"/>
                </a:ext>
              </a:extLst>
            </p:cNvPr>
            <p:cNvSpPr/>
            <p:nvPr/>
          </p:nvSpPr>
          <p:spPr>
            <a:xfrm>
              <a:off x="7736770" y="2879152"/>
              <a:ext cx="3478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22" name="Ellipse 121">
              <a:extLst>
                <a:ext uri="{FF2B5EF4-FFF2-40B4-BE49-F238E27FC236}">
                  <a16:creationId xmlns:a16="http://schemas.microsoft.com/office/drawing/2014/main" id="{A9537C99-7BB6-43BA-ABE3-20145436B141}"/>
                </a:ext>
              </a:extLst>
            </p:cNvPr>
            <p:cNvSpPr/>
            <p:nvPr/>
          </p:nvSpPr>
          <p:spPr>
            <a:xfrm>
              <a:off x="8279678" y="1661268"/>
              <a:ext cx="3478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23" name="Ellipse 122">
              <a:extLst>
                <a:ext uri="{FF2B5EF4-FFF2-40B4-BE49-F238E27FC236}">
                  <a16:creationId xmlns:a16="http://schemas.microsoft.com/office/drawing/2014/main" id="{996B8BFD-CAB3-4925-A578-30959B4C6979}"/>
                </a:ext>
              </a:extLst>
            </p:cNvPr>
            <p:cNvSpPr/>
            <p:nvPr/>
          </p:nvSpPr>
          <p:spPr>
            <a:xfrm>
              <a:off x="7680337" y="1633043"/>
              <a:ext cx="3478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24" name="Ellipse 123">
              <a:extLst>
                <a:ext uri="{FF2B5EF4-FFF2-40B4-BE49-F238E27FC236}">
                  <a16:creationId xmlns:a16="http://schemas.microsoft.com/office/drawing/2014/main" id="{B2DC4978-5448-4863-8459-9DC454287F60}"/>
                </a:ext>
              </a:extLst>
            </p:cNvPr>
            <p:cNvSpPr/>
            <p:nvPr/>
          </p:nvSpPr>
          <p:spPr>
            <a:xfrm>
              <a:off x="8319132" y="2902147"/>
              <a:ext cx="347852" cy="3385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33" name="Textfeld 32">
              <a:extLst>
                <a:ext uri="{FF2B5EF4-FFF2-40B4-BE49-F238E27FC236}">
                  <a16:creationId xmlns:a16="http://schemas.microsoft.com/office/drawing/2014/main" id="{24685CE1-4F9A-417F-8C09-3978D5479917}"/>
                </a:ext>
              </a:extLst>
            </p:cNvPr>
            <p:cNvSpPr txBox="1"/>
            <p:nvPr/>
          </p:nvSpPr>
          <p:spPr>
            <a:xfrm>
              <a:off x="6905783" y="4445980"/>
              <a:ext cx="4331980" cy="923330"/>
            </a:xfrm>
            <a:prstGeom prst="rect">
              <a:avLst/>
            </a:prstGeom>
            <a:noFill/>
          </p:spPr>
          <p:txBody>
            <a:bodyPr wrap="square" rtlCol="0">
              <a:spAutoFit/>
            </a:bodyPr>
            <a:lstStyle/>
            <a:p>
              <a:r>
                <a:rPr lang="de-DE" dirty="0" err="1">
                  <a:latin typeface="Calibri" panose="020F0502020204030204" pitchFamily="34" charset="0"/>
                  <a:cs typeface="Calibri" panose="020F0502020204030204" pitchFamily="34" charset="0"/>
                </a:rPr>
                <a:t>Restructuring</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process</a:t>
              </a:r>
              <a:r>
                <a:rPr lang="de-DE" dirty="0">
                  <a:latin typeface="Calibri" panose="020F0502020204030204" pitchFamily="34" charset="0"/>
                  <a:cs typeface="Calibri" panose="020F0502020204030204" pitchFamily="34" charset="0"/>
                </a:rPr>
                <a:t> in </a:t>
              </a:r>
              <a:r>
                <a:rPr lang="de-DE" dirty="0" err="1">
                  <a:latin typeface="Calibri" panose="020F0502020204030204" pitchFamily="34" charset="0"/>
                  <a:cs typeface="Calibri" panose="020F0502020204030204" pitchFamily="34" charset="0"/>
                </a:rPr>
                <a:t>cathode</a:t>
              </a:r>
              <a:r>
                <a:rPr lang="de-DE" dirty="0">
                  <a:latin typeface="Calibri" panose="020F0502020204030204" pitchFamily="34" charset="0"/>
                  <a:cs typeface="Calibri" panose="020F0502020204030204" pitchFamily="34" charset="0"/>
                </a:rPr>
                <a:t> material </a:t>
              </a:r>
              <a:r>
                <a:rPr lang="de-DE" dirty="0" err="1">
                  <a:latin typeface="Calibri" panose="020F0502020204030204" pitchFamily="34" charset="0"/>
                  <a:cs typeface="Calibri" panose="020F0502020204030204" pitchFamily="34" charset="0"/>
                </a:rPr>
                <a:t>to</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get</a:t>
              </a:r>
              <a:r>
                <a:rPr lang="de-DE" dirty="0">
                  <a:latin typeface="Calibri" panose="020F0502020204030204" pitchFamily="34" charset="0"/>
                  <a:cs typeface="Calibri" panose="020F0502020204030204" pitchFamily="34" charset="0"/>
                </a:rPr>
                <a:t> a </a:t>
              </a:r>
              <a:r>
                <a:rPr lang="de-DE" dirty="0" err="1">
                  <a:latin typeface="Calibri" panose="020F0502020204030204" pitchFamily="34" charset="0"/>
                  <a:cs typeface="Calibri" panose="020F0502020204030204" pitchFamily="34" charset="0"/>
                </a:rPr>
                <a:t>more</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stable</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state</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thereby</a:t>
              </a:r>
              <a:r>
                <a:rPr lang="de-DE" dirty="0">
                  <a:latin typeface="Calibri" panose="020F0502020204030204" pitchFamily="34" charset="0"/>
                  <a:cs typeface="Calibri" panose="020F0502020204030204" pitchFamily="34" charset="0"/>
                </a:rPr>
                <a:t> release </a:t>
              </a:r>
              <a:r>
                <a:rPr lang="de-DE" dirty="0" err="1">
                  <a:latin typeface="Calibri" panose="020F0502020204030204" pitchFamily="34" charset="0"/>
                  <a:cs typeface="Calibri" panose="020F0502020204030204" pitchFamily="34" charset="0"/>
                </a:rPr>
                <a:t>of</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oxygen</a:t>
              </a:r>
              <a:endParaRPr lang="de-DE" dirty="0">
                <a:latin typeface="Calibri" panose="020F0502020204030204" pitchFamily="34" charset="0"/>
                <a:cs typeface="Calibri" panose="020F0502020204030204" pitchFamily="34" charset="0"/>
              </a:endParaRPr>
            </a:p>
          </p:txBody>
        </p:sp>
        <p:sp>
          <p:nvSpPr>
            <p:cNvPr id="34" name="Textfeld 33">
              <a:extLst>
                <a:ext uri="{FF2B5EF4-FFF2-40B4-BE49-F238E27FC236}">
                  <a16:creationId xmlns:a16="http://schemas.microsoft.com/office/drawing/2014/main" id="{AE687BFB-A3E2-44F0-A2C6-045F3FEB8499}"/>
                </a:ext>
              </a:extLst>
            </p:cNvPr>
            <p:cNvSpPr txBox="1"/>
            <p:nvPr/>
          </p:nvSpPr>
          <p:spPr>
            <a:xfrm>
              <a:off x="9690829" y="3629322"/>
              <a:ext cx="1266885" cy="369332"/>
            </a:xfrm>
            <a:prstGeom prst="rect">
              <a:avLst/>
            </a:prstGeom>
            <a:noFill/>
          </p:spPr>
          <p:txBody>
            <a:bodyPr wrap="none" rtlCol="0">
              <a:spAutoFit/>
            </a:bodyPr>
            <a:lstStyle/>
            <a:p>
              <a:r>
                <a:rPr lang="de-DE" dirty="0" err="1">
                  <a:latin typeface="Calibri" panose="020F0502020204030204" pitchFamily="34" charset="0"/>
                  <a:cs typeface="Calibri" panose="020F0502020204030204" pitchFamily="34" charset="0"/>
                </a:rPr>
                <a:t>released</a:t>
              </a:r>
              <a:r>
                <a:rPr lang="de-DE" dirty="0">
                  <a:latin typeface="Calibri" panose="020F0502020204030204" pitchFamily="34" charset="0"/>
                  <a:cs typeface="Calibri" panose="020F0502020204030204" pitchFamily="34" charset="0"/>
                </a:rPr>
                <a:t> O</a:t>
              </a:r>
              <a:r>
                <a:rPr lang="de-DE" baseline="-25000" dirty="0">
                  <a:latin typeface="Calibri" panose="020F0502020204030204" pitchFamily="34" charset="0"/>
                  <a:cs typeface="Calibri" panose="020F0502020204030204" pitchFamily="34" charset="0"/>
                </a:rPr>
                <a:t>2</a:t>
              </a:r>
            </a:p>
          </p:txBody>
        </p:sp>
        <p:sp>
          <p:nvSpPr>
            <p:cNvPr id="35" name="Textfeld 34">
              <a:extLst>
                <a:ext uri="{FF2B5EF4-FFF2-40B4-BE49-F238E27FC236}">
                  <a16:creationId xmlns:a16="http://schemas.microsoft.com/office/drawing/2014/main" id="{FEF4CCF5-12D3-48C2-ADD1-ECCA8F73B41B}"/>
                </a:ext>
              </a:extLst>
            </p:cNvPr>
            <p:cNvSpPr txBox="1"/>
            <p:nvPr/>
          </p:nvSpPr>
          <p:spPr>
            <a:xfrm>
              <a:off x="6972706" y="5439820"/>
              <a:ext cx="4890494" cy="646331"/>
            </a:xfrm>
            <a:prstGeom prst="rect">
              <a:avLst/>
            </a:prstGeom>
            <a:noFill/>
          </p:spPr>
          <p:txBody>
            <a:bodyPr wrap="square" rtlCol="0">
              <a:spAutoFit/>
            </a:bodyPr>
            <a:lstStyle/>
            <a:p>
              <a:r>
                <a:rPr lang="en-US" sz="1200" dirty="0">
                  <a:effectLst/>
                  <a:latin typeface="Calibri" panose="020F0502020204030204" pitchFamily="34" charset="0"/>
                  <a:cs typeface="Calibri" panose="020F0502020204030204" pitchFamily="34" charset="0"/>
                </a:rPr>
                <a:t>F. Diaz, Y. Wang, R. Weyhe, B. Friedrich: Gas generation measurement and evaluation during mechanical processing and thermal treatment of spent Li-Ion batteries, Waste Management 84, 2019, 102 - 111</a:t>
              </a:r>
              <a:endParaRPr lang="de-DE" sz="1200" dirty="0">
                <a:latin typeface="Calibri" panose="020F0502020204030204" pitchFamily="34" charset="0"/>
                <a:cs typeface="Calibri" panose="020F0502020204030204" pitchFamily="34" charset="0"/>
              </a:endParaRPr>
            </a:p>
          </p:txBody>
        </p:sp>
        <p:sp>
          <p:nvSpPr>
            <p:cNvPr id="126" name="Ellipse 125">
              <a:extLst>
                <a:ext uri="{FF2B5EF4-FFF2-40B4-BE49-F238E27FC236}">
                  <a16:creationId xmlns:a16="http://schemas.microsoft.com/office/drawing/2014/main" id="{D706959F-BFD1-4599-BECA-29374A79FA50}"/>
                </a:ext>
              </a:extLst>
            </p:cNvPr>
            <p:cNvSpPr/>
            <p:nvPr/>
          </p:nvSpPr>
          <p:spPr>
            <a:xfrm>
              <a:off x="7752422" y="2289328"/>
              <a:ext cx="347852" cy="338554"/>
            </a:xfrm>
            <a:prstGeom prst="ellipse">
              <a:avLst/>
            </a:prstGeom>
            <a:solidFill>
              <a:srgbClr val="F10F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4" name="Textfeld 3">
              <a:extLst>
                <a:ext uri="{FF2B5EF4-FFF2-40B4-BE49-F238E27FC236}">
                  <a16:creationId xmlns:a16="http://schemas.microsoft.com/office/drawing/2014/main" id="{71098D54-7748-4345-8316-0436B1D89C5A}"/>
                </a:ext>
              </a:extLst>
            </p:cNvPr>
            <p:cNvSpPr txBox="1"/>
            <p:nvPr/>
          </p:nvSpPr>
          <p:spPr>
            <a:xfrm>
              <a:off x="6896993" y="3655762"/>
              <a:ext cx="2213235" cy="369332"/>
            </a:xfrm>
            <a:prstGeom prst="rect">
              <a:avLst/>
            </a:prstGeom>
            <a:noFill/>
          </p:spPr>
          <p:txBody>
            <a:bodyPr wrap="none" rtlCol="0">
              <a:spAutoFit/>
            </a:bodyPr>
            <a:lstStyle/>
            <a:p>
              <a:r>
                <a:rPr lang="de-DE" dirty="0" err="1">
                  <a:latin typeface="Calibri" panose="020F0502020204030204" pitchFamily="34" charset="0"/>
                  <a:cs typeface="Calibri" panose="020F0502020204030204" pitchFamily="34" charset="0"/>
                </a:rPr>
                <a:t>Restructured</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cathode</a:t>
              </a:r>
              <a:endParaRPr lang="de-DE" dirty="0">
                <a:latin typeface="Calibri" panose="020F0502020204030204" pitchFamily="34" charset="0"/>
                <a:cs typeface="Calibri" panose="020F0502020204030204" pitchFamily="34" charset="0"/>
              </a:endParaRPr>
            </a:p>
          </p:txBody>
        </p:sp>
        <p:sp>
          <p:nvSpPr>
            <p:cNvPr id="6" name="Textfeld 5">
              <a:extLst>
                <a:ext uri="{FF2B5EF4-FFF2-40B4-BE49-F238E27FC236}">
                  <a16:creationId xmlns:a16="http://schemas.microsoft.com/office/drawing/2014/main" id="{425D8A04-1E70-42F0-B467-07FAFA3295FA}"/>
                </a:ext>
              </a:extLst>
            </p:cNvPr>
            <p:cNvSpPr txBox="1"/>
            <p:nvPr/>
          </p:nvSpPr>
          <p:spPr>
            <a:xfrm>
              <a:off x="9068014" y="2123083"/>
              <a:ext cx="521297" cy="646331"/>
            </a:xfrm>
            <a:prstGeom prst="rect">
              <a:avLst/>
            </a:prstGeom>
            <a:noFill/>
          </p:spPr>
          <p:txBody>
            <a:bodyPr wrap="none" rtlCol="0">
              <a:spAutoFit/>
            </a:bodyPr>
            <a:lstStyle/>
            <a:p>
              <a:r>
                <a:rPr lang="de-DE" sz="3600" dirty="0"/>
                <a:t>+</a:t>
              </a:r>
            </a:p>
          </p:txBody>
        </p:sp>
      </p:grpSp>
      <p:sp>
        <p:nvSpPr>
          <p:cNvPr id="3" name="Pfeil: nach rechts 2">
            <a:extLst>
              <a:ext uri="{FF2B5EF4-FFF2-40B4-BE49-F238E27FC236}">
                <a16:creationId xmlns:a16="http://schemas.microsoft.com/office/drawing/2014/main" id="{302AE944-6875-4BEF-AF21-D5835E282B2E}"/>
              </a:ext>
            </a:extLst>
          </p:cNvPr>
          <p:cNvSpPr/>
          <p:nvPr/>
        </p:nvSpPr>
        <p:spPr>
          <a:xfrm>
            <a:off x="4207101" y="2966741"/>
            <a:ext cx="1954138" cy="462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4298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0235E65-443C-42EF-B3CD-C0EED9ECAE61}"/>
              </a:ext>
            </a:extLst>
          </p:cNvPr>
          <p:cNvSpPr txBox="1"/>
          <p:nvPr/>
        </p:nvSpPr>
        <p:spPr>
          <a:xfrm>
            <a:off x="3143250" y="6495372"/>
            <a:ext cx="6048002" cy="338554"/>
          </a:xfrm>
          <a:prstGeom prst="rect">
            <a:avLst/>
          </a:prstGeom>
          <a:noFill/>
        </p:spPr>
        <p:txBody>
          <a:bodyPr wrap="none" rtlCol="0">
            <a:spAutoFit/>
          </a:bodyPr>
          <a:lstStyle/>
          <a:p>
            <a:r>
              <a:rPr lang="de-DE" sz="1600" dirty="0">
                <a:solidFill>
                  <a:schemeClr val="bg1">
                    <a:lumMod val="95000"/>
                  </a:schemeClr>
                </a:solidFill>
                <a:latin typeface="Calibri" panose="020F0502020204030204" pitchFamily="34" charset="0"/>
                <a:cs typeface="Calibri" panose="020F0502020204030204" pitchFamily="34" charset="0"/>
              </a:rPr>
              <a:t>Dr. Dana Meißner, Institut für Sicherheitstechnik / Schiffssicherheit e.V.</a:t>
            </a:r>
          </a:p>
        </p:txBody>
      </p:sp>
      <p:sp>
        <p:nvSpPr>
          <p:cNvPr id="9" name="Titel 1">
            <a:extLst>
              <a:ext uri="{FF2B5EF4-FFF2-40B4-BE49-F238E27FC236}">
                <a16:creationId xmlns:a16="http://schemas.microsoft.com/office/drawing/2014/main" id="{2B67F61D-AB03-4699-8A58-BE69D2DBB69B}"/>
              </a:ext>
            </a:extLst>
          </p:cNvPr>
          <p:cNvSpPr>
            <a:spLocks noGrp="1"/>
          </p:cNvSpPr>
          <p:nvPr>
            <p:ph type="title"/>
          </p:nvPr>
        </p:nvSpPr>
        <p:spPr>
          <a:xfrm>
            <a:off x="336000" y="92481"/>
            <a:ext cx="11520000" cy="615949"/>
          </a:xfrm>
        </p:spPr>
        <p:txBody>
          <a:bodyPr/>
          <a:lstStyle/>
          <a:p>
            <a:r>
              <a:rPr lang="de-DE" dirty="0">
                <a:solidFill>
                  <a:schemeClr val="accent2"/>
                </a:solidFill>
                <a:latin typeface="Calibri" panose="020F0502020204030204" pitchFamily="34" charset="0"/>
                <a:cs typeface="Calibri" panose="020F0502020204030204" pitchFamily="34" charset="0"/>
              </a:rPr>
              <a:t>Gas release </a:t>
            </a:r>
            <a:r>
              <a:rPr lang="de-DE" dirty="0" err="1">
                <a:solidFill>
                  <a:schemeClr val="accent2"/>
                </a:solidFill>
                <a:latin typeface="Calibri" panose="020F0502020204030204" pitchFamily="34" charset="0"/>
                <a:cs typeface="Calibri" panose="020F0502020204030204" pitchFamily="34" charset="0"/>
              </a:rPr>
              <a:t>during</a:t>
            </a:r>
            <a:r>
              <a:rPr lang="de-DE" dirty="0">
                <a:solidFill>
                  <a:schemeClr val="accent2"/>
                </a:solidFill>
                <a:latin typeface="Calibri" panose="020F0502020204030204" pitchFamily="34" charset="0"/>
                <a:cs typeface="Calibri" panose="020F0502020204030204" pitchFamily="34" charset="0"/>
              </a:rPr>
              <a:t> thermal </a:t>
            </a:r>
            <a:r>
              <a:rPr lang="de-DE" dirty="0" err="1">
                <a:solidFill>
                  <a:schemeClr val="accent2"/>
                </a:solidFill>
                <a:latin typeface="Calibri" panose="020F0502020204030204" pitchFamily="34" charset="0"/>
                <a:cs typeface="Calibri" panose="020F0502020204030204" pitchFamily="34" charset="0"/>
              </a:rPr>
              <a:t>runaway</a:t>
            </a:r>
            <a:endParaRPr lang="de-DE" sz="2400" dirty="0">
              <a:solidFill>
                <a:schemeClr val="accent2"/>
              </a:solidFill>
              <a:latin typeface="Calibri" panose="020F0502020204030204" pitchFamily="34" charset="0"/>
              <a:cs typeface="Calibri" panose="020F0502020204030204" pitchFamily="34" charset="0"/>
            </a:endParaRPr>
          </a:p>
        </p:txBody>
      </p:sp>
      <p:sp>
        <p:nvSpPr>
          <p:cNvPr id="95" name="Ellipse 94">
            <a:extLst>
              <a:ext uri="{FF2B5EF4-FFF2-40B4-BE49-F238E27FC236}">
                <a16:creationId xmlns:a16="http://schemas.microsoft.com/office/drawing/2014/main" id="{A3F197C8-8A76-413A-B570-6544FAF951B4}"/>
              </a:ext>
            </a:extLst>
          </p:cNvPr>
          <p:cNvSpPr/>
          <p:nvPr/>
        </p:nvSpPr>
        <p:spPr>
          <a:xfrm>
            <a:off x="1313379" y="1586644"/>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Ellipse 103">
            <a:extLst>
              <a:ext uri="{FF2B5EF4-FFF2-40B4-BE49-F238E27FC236}">
                <a16:creationId xmlns:a16="http://schemas.microsoft.com/office/drawing/2014/main" id="{E7B2C096-B2B7-42BF-AFD3-A00FA20C829F}"/>
              </a:ext>
            </a:extLst>
          </p:cNvPr>
          <p:cNvSpPr/>
          <p:nvPr/>
        </p:nvSpPr>
        <p:spPr>
          <a:xfrm>
            <a:off x="1828063" y="1581223"/>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Ellipse 107">
            <a:extLst>
              <a:ext uri="{FF2B5EF4-FFF2-40B4-BE49-F238E27FC236}">
                <a16:creationId xmlns:a16="http://schemas.microsoft.com/office/drawing/2014/main" id="{5FD0C9B1-BCEF-4BA9-9BC8-A7F1B5F97463}"/>
              </a:ext>
            </a:extLst>
          </p:cNvPr>
          <p:cNvSpPr/>
          <p:nvPr/>
        </p:nvSpPr>
        <p:spPr>
          <a:xfrm>
            <a:off x="1823154" y="3184103"/>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Ellipse 108">
            <a:extLst>
              <a:ext uri="{FF2B5EF4-FFF2-40B4-BE49-F238E27FC236}">
                <a16:creationId xmlns:a16="http://schemas.microsoft.com/office/drawing/2014/main" id="{4714FF37-0ACC-4A43-9531-3FBC6F7182E2}"/>
              </a:ext>
            </a:extLst>
          </p:cNvPr>
          <p:cNvSpPr/>
          <p:nvPr/>
        </p:nvSpPr>
        <p:spPr>
          <a:xfrm>
            <a:off x="1322407" y="2129592"/>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Ellipse 109">
            <a:extLst>
              <a:ext uri="{FF2B5EF4-FFF2-40B4-BE49-F238E27FC236}">
                <a16:creationId xmlns:a16="http://schemas.microsoft.com/office/drawing/2014/main" id="{1BA9ECDF-299B-4200-A640-E6C73828C23C}"/>
              </a:ext>
            </a:extLst>
          </p:cNvPr>
          <p:cNvSpPr/>
          <p:nvPr/>
        </p:nvSpPr>
        <p:spPr>
          <a:xfrm>
            <a:off x="1322407" y="3186685"/>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Ellipse 110">
            <a:extLst>
              <a:ext uri="{FF2B5EF4-FFF2-40B4-BE49-F238E27FC236}">
                <a16:creationId xmlns:a16="http://schemas.microsoft.com/office/drawing/2014/main" id="{B6D7249D-BE23-48DC-A3EC-E6FA595A3875}"/>
              </a:ext>
            </a:extLst>
          </p:cNvPr>
          <p:cNvSpPr/>
          <p:nvPr/>
        </p:nvSpPr>
        <p:spPr>
          <a:xfrm>
            <a:off x="1823155" y="2637093"/>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Ellipse 113">
            <a:extLst>
              <a:ext uri="{FF2B5EF4-FFF2-40B4-BE49-F238E27FC236}">
                <a16:creationId xmlns:a16="http://schemas.microsoft.com/office/drawing/2014/main" id="{0E6A6232-E129-4704-AD1E-BF82CC701B2A}"/>
              </a:ext>
            </a:extLst>
          </p:cNvPr>
          <p:cNvSpPr/>
          <p:nvPr/>
        </p:nvSpPr>
        <p:spPr>
          <a:xfrm>
            <a:off x="1322407" y="2654510"/>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Ellipse 114">
            <a:extLst>
              <a:ext uri="{FF2B5EF4-FFF2-40B4-BE49-F238E27FC236}">
                <a16:creationId xmlns:a16="http://schemas.microsoft.com/office/drawing/2014/main" id="{E597C602-4985-47D4-89A3-FF52AFD46798}"/>
              </a:ext>
            </a:extLst>
          </p:cNvPr>
          <p:cNvSpPr/>
          <p:nvPr/>
        </p:nvSpPr>
        <p:spPr>
          <a:xfrm>
            <a:off x="1823156" y="2071433"/>
            <a:ext cx="470263" cy="4702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AE687BFB-A3E2-44F0-A2C6-045F3FEB8499}"/>
              </a:ext>
            </a:extLst>
          </p:cNvPr>
          <p:cNvSpPr txBox="1"/>
          <p:nvPr/>
        </p:nvSpPr>
        <p:spPr>
          <a:xfrm>
            <a:off x="1159093" y="4501530"/>
            <a:ext cx="1740861" cy="461665"/>
          </a:xfrm>
          <a:prstGeom prst="rect">
            <a:avLst/>
          </a:prstGeom>
          <a:noFill/>
        </p:spPr>
        <p:txBody>
          <a:bodyPr wrap="square" rtlCol="0">
            <a:spAutoFit/>
          </a:bodyPr>
          <a:lstStyle/>
          <a:p>
            <a:r>
              <a:rPr lang="de-DE" sz="2400" dirty="0" err="1">
                <a:latin typeface="Calibri" panose="020F0502020204030204" pitchFamily="34" charset="0"/>
                <a:cs typeface="Calibri" panose="020F0502020204030204" pitchFamily="34" charset="0"/>
              </a:rPr>
              <a:t>released</a:t>
            </a:r>
            <a:r>
              <a:rPr lang="de-DE" sz="2400" dirty="0">
                <a:latin typeface="Calibri" panose="020F0502020204030204" pitchFamily="34" charset="0"/>
                <a:cs typeface="Calibri" panose="020F0502020204030204" pitchFamily="34" charset="0"/>
              </a:rPr>
              <a:t> O</a:t>
            </a:r>
            <a:r>
              <a:rPr lang="de-DE" sz="2400" baseline="-25000" dirty="0">
                <a:latin typeface="Calibri" panose="020F0502020204030204" pitchFamily="34" charset="0"/>
                <a:cs typeface="Calibri" panose="020F0502020204030204" pitchFamily="34" charset="0"/>
              </a:rPr>
              <a:t>2</a:t>
            </a:r>
          </a:p>
        </p:txBody>
      </p:sp>
      <p:sp>
        <p:nvSpPr>
          <p:cNvPr id="2" name="Pfeil: nach rechts 1">
            <a:extLst>
              <a:ext uri="{FF2B5EF4-FFF2-40B4-BE49-F238E27FC236}">
                <a16:creationId xmlns:a16="http://schemas.microsoft.com/office/drawing/2014/main" id="{BA36F452-2E99-44B4-AB88-A67E31B615C7}"/>
              </a:ext>
            </a:extLst>
          </p:cNvPr>
          <p:cNvSpPr/>
          <p:nvPr/>
        </p:nvSpPr>
        <p:spPr>
          <a:xfrm>
            <a:off x="2778565" y="2333601"/>
            <a:ext cx="1036320" cy="706667"/>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Ellipse 2">
            <a:extLst>
              <a:ext uri="{FF2B5EF4-FFF2-40B4-BE49-F238E27FC236}">
                <a16:creationId xmlns:a16="http://schemas.microsoft.com/office/drawing/2014/main" id="{DAE2E5D3-0D3E-4079-B867-234CC5CAE1F9}"/>
              </a:ext>
            </a:extLst>
          </p:cNvPr>
          <p:cNvSpPr/>
          <p:nvPr/>
        </p:nvSpPr>
        <p:spPr>
          <a:xfrm>
            <a:off x="4460813" y="984391"/>
            <a:ext cx="915449" cy="915449"/>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tx1"/>
                </a:solidFill>
              </a:rPr>
              <a:t>C</a:t>
            </a:r>
          </a:p>
        </p:txBody>
      </p:sp>
      <p:sp>
        <p:nvSpPr>
          <p:cNvPr id="136" name="Ellipse 135">
            <a:extLst>
              <a:ext uri="{FF2B5EF4-FFF2-40B4-BE49-F238E27FC236}">
                <a16:creationId xmlns:a16="http://schemas.microsoft.com/office/drawing/2014/main" id="{4E5DC882-F89C-4076-B707-B4DA77DFA895}"/>
              </a:ext>
            </a:extLst>
          </p:cNvPr>
          <p:cNvSpPr/>
          <p:nvPr/>
        </p:nvSpPr>
        <p:spPr>
          <a:xfrm>
            <a:off x="4484208" y="2020314"/>
            <a:ext cx="915449" cy="915449"/>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tx1"/>
                </a:solidFill>
              </a:rPr>
              <a:t>C</a:t>
            </a:r>
          </a:p>
        </p:txBody>
      </p:sp>
      <p:sp>
        <p:nvSpPr>
          <p:cNvPr id="137" name="Ellipse 136">
            <a:extLst>
              <a:ext uri="{FF2B5EF4-FFF2-40B4-BE49-F238E27FC236}">
                <a16:creationId xmlns:a16="http://schemas.microsoft.com/office/drawing/2014/main" id="{6EEDAA34-F050-4BED-A263-D029ADD556E8}"/>
              </a:ext>
            </a:extLst>
          </p:cNvPr>
          <p:cNvSpPr/>
          <p:nvPr/>
        </p:nvSpPr>
        <p:spPr>
          <a:xfrm>
            <a:off x="4506504" y="3075674"/>
            <a:ext cx="915449" cy="915449"/>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tx1"/>
                </a:solidFill>
              </a:rPr>
              <a:t>C</a:t>
            </a:r>
          </a:p>
        </p:txBody>
      </p:sp>
      <p:sp>
        <p:nvSpPr>
          <p:cNvPr id="4" name="Textfeld 3">
            <a:extLst>
              <a:ext uri="{FF2B5EF4-FFF2-40B4-BE49-F238E27FC236}">
                <a16:creationId xmlns:a16="http://schemas.microsoft.com/office/drawing/2014/main" id="{A3AB49DC-E305-481C-AFC6-9423C8C7239C}"/>
              </a:ext>
            </a:extLst>
          </p:cNvPr>
          <p:cNvSpPr txBox="1"/>
          <p:nvPr/>
        </p:nvSpPr>
        <p:spPr>
          <a:xfrm>
            <a:off x="3411735" y="4199563"/>
            <a:ext cx="7921549" cy="1200329"/>
          </a:xfrm>
          <a:prstGeom prst="rect">
            <a:avLst/>
          </a:prstGeom>
          <a:noFill/>
        </p:spPr>
        <p:txBody>
          <a:bodyPr wrap="square" rtlCol="0">
            <a:spAutoFit/>
          </a:bodyPr>
          <a:lstStyle/>
          <a:p>
            <a:r>
              <a:rPr lang="de-DE" sz="2400" dirty="0">
                <a:latin typeface="Calibri" panose="020F0502020204030204" pitchFamily="34" charset="0"/>
                <a:cs typeface="Calibri" panose="020F0502020204030204" pitchFamily="34" charset="0"/>
              </a:rPr>
              <a:t>immediate </a:t>
            </a:r>
            <a:r>
              <a:rPr lang="de-DE" sz="2400" dirty="0" err="1">
                <a:latin typeface="Calibri" panose="020F0502020204030204" pitchFamily="34" charset="0"/>
                <a:cs typeface="Calibri" panose="020F0502020204030204" pitchFamily="34" charset="0"/>
              </a:rPr>
              <a:t>exothermic</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reaction</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with</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carbon</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from</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electrolyte</a:t>
            </a:r>
            <a:endParaRPr lang="de-DE" sz="2400" dirty="0">
              <a:latin typeface="Calibri" panose="020F0502020204030204" pitchFamily="34" charset="0"/>
              <a:cs typeface="Calibri" panose="020F0502020204030204" pitchFamily="34" charset="0"/>
            </a:endParaRPr>
          </a:p>
          <a:p>
            <a:endParaRPr lang="de-DE" sz="2400" dirty="0">
              <a:latin typeface="Calibri" panose="020F0502020204030204" pitchFamily="34" charset="0"/>
              <a:cs typeface="Calibri" panose="020F0502020204030204" pitchFamily="34" charset="0"/>
            </a:endParaRPr>
          </a:p>
          <a:p>
            <a:r>
              <a:rPr lang="de-DE" sz="2400" dirty="0">
                <a:latin typeface="Calibri" panose="020F0502020204030204" pitchFamily="34" charset="0"/>
                <a:cs typeface="Calibri" panose="020F0502020204030204" pitchFamily="34" charset="0"/>
              </a:rPr>
              <a:t>fully </a:t>
            </a:r>
            <a:r>
              <a:rPr lang="de-DE" sz="2400" dirty="0" err="1">
                <a:latin typeface="Calibri" panose="020F0502020204030204" pitchFamily="34" charset="0"/>
                <a:cs typeface="Calibri" panose="020F0502020204030204" pitchFamily="34" charset="0"/>
              </a:rPr>
              <a:t>consumption</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of</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released</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oxygen</a:t>
            </a:r>
            <a:endParaRPr lang="de-DE" sz="2400" dirty="0">
              <a:latin typeface="Calibri" panose="020F0502020204030204" pitchFamily="34" charset="0"/>
              <a:cs typeface="Calibri" panose="020F0502020204030204" pitchFamily="34" charset="0"/>
            </a:endParaRPr>
          </a:p>
        </p:txBody>
      </p:sp>
      <p:sp>
        <p:nvSpPr>
          <p:cNvPr id="139" name="Pfeil: nach rechts 138">
            <a:extLst>
              <a:ext uri="{FF2B5EF4-FFF2-40B4-BE49-F238E27FC236}">
                <a16:creationId xmlns:a16="http://schemas.microsoft.com/office/drawing/2014/main" id="{F0EDB594-C5C6-4DE6-88BF-A154016CE3F9}"/>
              </a:ext>
            </a:extLst>
          </p:cNvPr>
          <p:cNvSpPr/>
          <p:nvPr/>
        </p:nvSpPr>
        <p:spPr>
          <a:xfrm>
            <a:off x="6033046" y="2364723"/>
            <a:ext cx="1036320" cy="706667"/>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10575A99-C28B-41F7-A989-00C456B20053}"/>
              </a:ext>
            </a:extLst>
          </p:cNvPr>
          <p:cNvSpPr txBox="1"/>
          <p:nvPr/>
        </p:nvSpPr>
        <p:spPr>
          <a:xfrm>
            <a:off x="7680459" y="2004790"/>
            <a:ext cx="3069787" cy="1569660"/>
          </a:xfrm>
          <a:prstGeom prst="rect">
            <a:avLst/>
          </a:prstGeom>
          <a:noFill/>
        </p:spPr>
        <p:txBody>
          <a:bodyPr wrap="square" rtlCol="0">
            <a:spAutoFit/>
          </a:bodyPr>
          <a:lstStyle/>
          <a:p>
            <a:r>
              <a:rPr lang="de-DE" sz="3200" dirty="0" err="1">
                <a:latin typeface="Calibri" panose="020F0502020204030204" pitchFamily="34" charset="0"/>
                <a:cs typeface="Calibri" panose="020F0502020204030204" pitchFamily="34" charset="0"/>
              </a:rPr>
              <a:t>production</a:t>
            </a:r>
            <a:r>
              <a:rPr lang="de-DE" sz="3200" dirty="0">
                <a:latin typeface="Calibri" panose="020F0502020204030204" pitchFamily="34" charset="0"/>
                <a:cs typeface="Calibri" panose="020F0502020204030204" pitchFamily="34" charset="0"/>
              </a:rPr>
              <a:t> and release </a:t>
            </a:r>
            <a:r>
              <a:rPr lang="de-DE" sz="3200" dirty="0" err="1">
                <a:latin typeface="Calibri" panose="020F0502020204030204" pitchFamily="34" charset="0"/>
                <a:cs typeface="Calibri" panose="020F0502020204030204" pitchFamily="34" charset="0"/>
              </a:rPr>
              <a:t>of</a:t>
            </a:r>
            <a:endParaRPr lang="de-DE" sz="3200" dirty="0">
              <a:latin typeface="Calibri" panose="020F0502020204030204" pitchFamily="34" charset="0"/>
              <a:cs typeface="Calibri" panose="020F0502020204030204" pitchFamily="34" charset="0"/>
            </a:endParaRPr>
          </a:p>
          <a:p>
            <a:r>
              <a:rPr lang="de-DE" sz="3200" dirty="0">
                <a:latin typeface="Calibri" panose="020F0502020204030204" pitchFamily="34" charset="0"/>
                <a:cs typeface="Calibri" panose="020F0502020204030204" pitchFamily="34" charset="0"/>
              </a:rPr>
              <a:t>CO and CO</a:t>
            </a:r>
            <a:r>
              <a:rPr lang="de-DE" sz="3200" baseline="-25000" dirty="0">
                <a:latin typeface="Calibri" panose="020F0502020204030204" pitchFamily="34" charset="0"/>
                <a:cs typeface="Calibri" panose="020F0502020204030204" pitchFamily="34" charset="0"/>
              </a:rPr>
              <a:t>2 </a:t>
            </a:r>
            <a:r>
              <a:rPr lang="de-DE" sz="3200" dirty="0">
                <a:latin typeface="Calibri" panose="020F0502020204030204" pitchFamily="34" charset="0"/>
                <a:cs typeface="Calibri" panose="020F0502020204030204" pitchFamily="34" charset="0"/>
              </a:rPr>
              <a:t>- gas</a:t>
            </a:r>
          </a:p>
        </p:txBody>
      </p:sp>
      <p:sp>
        <p:nvSpPr>
          <p:cNvPr id="140" name="Textfeld 139">
            <a:extLst>
              <a:ext uri="{FF2B5EF4-FFF2-40B4-BE49-F238E27FC236}">
                <a16:creationId xmlns:a16="http://schemas.microsoft.com/office/drawing/2014/main" id="{4F8BD24E-E6CA-44AE-BDDC-89CCED917805}"/>
              </a:ext>
            </a:extLst>
          </p:cNvPr>
          <p:cNvSpPr txBox="1"/>
          <p:nvPr/>
        </p:nvSpPr>
        <p:spPr>
          <a:xfrm>
            <a:off x="579639" y="5860155"/>
            <a:ext cx="11175223" cy="461665"/>
          </a:xfrm>
          <a:prstGeom prst="rect">
            <a:avLst/>
          </a:prstGeom>
          <a:noFill/>
        </p:spPr>
        <p:txBody>
          <a:bodyPr wrap="square" rtlCol="0">
            <a:spAutoFit/>
          </a:bodyPr>
          <a:lstStyle/>
          <a:p>
            <a:r>
              <a:rPr lang="en-US" sz="1200" dirty="0">
                <a:effectLst/>
                <a:latin typeface="Calibri" panose="020F0502020204030204" pitchFamily="34" charset="0"/>
                <a:cs typeface="Calibri" panose="020F0502020204030204" pitchFamily="34" charset="0"/>
              </a:rPr>
              <a:t>J. C. Hewson, S. P. Domino: Thermal runaway of lithium-ion batteries and hazards of abnormal thermal environments, </a:t>
            </a:r>
            <a:r>
              <a:rPr lang="en-US" sz="1200" dirty="0" err="1">
                <a:effectLst/>
                <a:latin typeface="Calibri" panose="020F0502020204030204" pitchFamily="34" charset="0"/>
                <a:cs typeface="Calibri" panose="020F0502020204030204" pitchFamily="34" charset="0"/>
              </a:rPr>
              <a:t>thU.S</a:t>
            </a:r>
            <a:r>
              <a:rPr lang="en-US" sz="1200" dirty="0">
                <a:effectLst/>
                <a:latin typeface="Calibri" panose="020F0502020204030204" pitchFamily="34" charset="0"/>
                <a:cs typeface="Calibri" panose="020F0502020204030204" pitchFamily="34" charset="0"/>
              </a:rPr>
              <a:t>. National Combustion Meeting Organized by the Central States Section of the Combustion Institute, May 17-20, 2015Cincinnati, Ohio </a:t>
            </a:r>
            <a:endParaRPr lang="de-DE"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035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0235E65-443C-42EF-B3CD-C0EED9ECAE61}"/>
              </a:ext>
            </a:extLst>
          </p:cNvPr>
          <p:cNvSpPr txBox="1"/>
          <p:nvPr/>
        </p:nvSpPr>
        <p:spPr>
          <a:xfrm>
            <a:off x="3143250" y="6495372"/>
            <a:ext cx="6048002" cy="338554"/>
          </a:xfrm>
          <a:prstGeom prst="rect">
            <a:avLst/>
          </a:prstGeom>
          <a:noFill/>
        </p:spPr>
        <p:txBody>
          <a:bodyPr wrap="none" rtlCol="0">
            <a:spAutoFit/>
          </a:bodyPr>
          <a:lstStyle/>
          <a:p>
            <a:r>
              <a:rPr lang="de-DE" sz="1600" dirty="0">
                <a:solidFill>
                  <a:schemeClr val="bg1">
                    <a:lumMod val="95000"/>
                  </a:schemeClr>
                </a:solidFill>
                <a:latin typeface="Calibri" panose="020F0502020204030204" pitchFamily="34" charset="0"/>
                <a:cs typeface="Calibri" panose="020F0502020204030204" pitchFamily="34" charset="0"/>
              </a:rPr>
              <a:t>Dr. Dana Meißner, Institut für Sicherheitstechnik / Schiffssicherheit e.V.</a:t>
            </a:r>
          </a:p>
        </p:txBody>
      </p:sp>
      <p:sp>
        <p:nvSpPr>
          <p:cNvPr id="9" name="Titel 1">
            <a:extLst>
              <a:ext uri="{FF2B5EF4-FFF2-40B4-BE49-F238E27FC236}">
                <a16:creationId xmlns:a16="http://schemas.microsoft.com/office/drawing/2014/main" id="{2B67F61D-AB03-4699-8A58-BE69D2DBB69B}"/>
              </a:ext>
            </a:extLst>
          </p:cNvPr>
          <p:cNvSpPr>
            <a:spLocks noGrp="1"/>
          </p:cNvSpPr>
          <p:nvPr>
            <p:ph type="title"/>
          </p:nvPr>
        </p:nvSpPr>
        <p:spPr>
          <a:xfrm>
            <a:off x="336000" y="92481"/>
            <a:ext cx="11520000" cy="615949"/>
          </a:xfrm>
        </p:spPr>
        <p:txBody>
          <a:bodyPr/>
          <a:lstStyle/>
          <a:p>
            <a:r>
              <a:rPr lang="de-DE" dirty="0">
                <a:solidFill>
                  <a:schemeClr val="accent2"/>
                </a:solidFill>
                <a:latin typeface="Calibri" panose="020F0502020204030204" pitchFamily="34" charset="0"/>
                <a:cs typeface="Calibri" panose="020F0502020204030204" pitchFamily="34" charset="0"/>
              </a:rPr>
              <a:t>Gas release </a:t>
            </a:r>
            <a:r>
              <a:rPr lang="de-DE" dirty="0" err="1">
                <a:solidFill>
                  <a:schemeClr val="accent2"/>
                </a:solidFill>
                <a:latin typeface="Calibri" panose="020F0502020204030204" pitchFamily="34" charset="0"/>
                <a:cs typeface="Calibri" panose="020F0502020204030204" pitchFamily="34" charset="0"/>
              </a:rPr>
              <a:t>during</a:t>
            </a:r>
            <a:r>
              <a:rPr lang="de-DE" dirty="0">
                <a:solidFill>
                  <a:schemeClr val="accent2"/>
                </a:solidFill>
                <a:latin typeface="Calibri" panose="020F0502020204030204" pitchFamily="34" charset="0"/>
                <a:cs typeface="Calibri" panose="020F0502020204030204" pitchFamily="34" charset="0"/>
              </a:rPr>
              <a:t> thermal </a:t>
            </a:r>
            <a:r>
              <a:rPr lang="de-DE" dirty="0" err="1">
                <a:solidFill>
                  <a:schemeClr val="accent2"/>
                </a:solidFill>
                <a:latin typeface="Calibri" panose="020F0502020204030204" pitchFamily="34" charset="0"/>
                <a:cs typeface="Calibri" panose="020F0502020204030204" pitchFamily="34" charset="0"/>
              </a:rPr>
              <a:t>runaway</a:t>
            </a:r>
            <a:endParaRPr lang="de-DE" sz="2400" dirty="0">
              <a:solidFill>
                <a:schemeClr val="accent2"/>
              </a:solidFill>
              <a:latin typeface="Calibri" panose="020F0502020204030204" pitchFamily="34" charset="0"/>
              <a:cs typeface="Calibri" panose="020F0502020204030204" pitchFamily="34" charset="0"/>
            </a:endParaRPr>
          </a:p>
        </p:txBody>
      </p:sp>
      <p:sp>
        <p:nvSpPr>
          <p:cNvPr id="2" name="Textfeld 1">
            <a:extLst>
              <a:ext uri="{FF2B5EF4-FFF2-40B4-BE49-F238E27FC236}">
                <a16:creationId xmlns:a16="http://schemas.microsoft.com/office/drawing/2014/main" id="{3A63B56E-521C-4C2D-8E4B-E1CF46B1A83D}"/>
              </a:ext>
            </a:extLst>
          </p:cNvPr>
          <p:cNvSpPr txBox="1"/>
          <p:nvPr/>
        </p:nvSpPr>
        <p:spPr>
          <a:xfrm>
            <a:off x="558300" y="861520"/>
            <a:ext cx="9831026" cy="506292"/>
          </a:xfrm>
          <a:prstGeom prst="rect">
            <a:avLst/>
          </a:prstGeom>
          <a:solidFill>
            <a:schemeClr val="accent3">
              <a:lumMod val="20000"/>
              <a:lumOff val="80000"/>
            </a:schemeClr>
          </a:solidFill>
        </p:spPr>
        <p:txBody>
          <a:bodyPr wrap="square" rtlCol="0">
            <a:spAutoFit/>
          </a:bodyPr>
          <a:lstStyle/>
          <a:p>
            <a:pPr>
              <a:lnSpc>
                <a:spcPct val="150000"/>
              </a:lnSpc>
            </a:pPr>
            <a:r>
              <a:rPr lang="de-DE" sz="2000" dirty="0">
                <a:latin typeface="Calibri" panose="020F0502020204030204" pitchFamily="34" charset="0"/>
                <a:cs typeface="Calibri" panose="020F0502020204030204" pitchFamily="34" charset="0"/>
              </a:rPr>
              <a:t>1. The </a:t>
            </a:r>
            <a:r>
              <a:rPr lang="de-DE" sz="2000" dirty="0" err="1">
                <a:latin typeface="Calibri" panose="020F0502020204030204" pitchFamily="34" charset="0"/>
                <a:cs typeface="Calibri" panose="020F0502020204030204" pitchFamily="34" charset="0"/>
              </a:rPr>
              <a:t>higher</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the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state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of</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charge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the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more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holes</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are</a:t>
            </a:r>
            <a:r>
              <a:rPr lang="de-DE" sz="2000" dirty="0">
                <a:latin typeface="Calibri" panose="020F0502020204030204" pitchFamily="34" charset="0"/>
                <a:cs typeface="Calibri" panose="020F0502020204030204" pitchFamily="34" charset="0"/>
              </a:rPr>
              <a:t> in </a:t>
            </a:r>
            <a:r>
              <a:rPr lang="de-DE" sz="2000" dirty="0" err="1">
                <a:latin typeface="Calibri" panose="020F0502020204030204" pitchFamily="34" charset="0"/>
                <a:cs typeface="Calibri" panose="020F0502020204030204" pitchFamily="34" charset="0"/>
              </a:rPr>
              <a:t>the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cathode</a:t>
            </a:r>
            <a:r>
              <a:rPr lang="de-DE" sz="2000" dirty="0">
                <a:latin typeface="Calibri" panose="020F0502020204030204" pitchFamily="34" charset="0"/>
                <a:cs typeface="Calibri" panose="020F0502020204030204" pitchFamily="34" charset="0"/>
              </a:rPr>
              <a:t> material.</a:t>
            </a:r>
          </a:p>
        </p:txBody>
      </p:sp>
      <p:sp>
        <p:nvSpPr>
          <p:cNvPr id="3" name="Textfeld 2">
            <a:extLst>
              <a:ext uri="{FF2B5EF4-FFF2-40B4-BE49-F238E27FC236}">
                <a16:creationId xmlns:a16="http://schemas.microsoft.com/office/drawing/2014/main" id="{E6CF8326-E55E-4EBB-BC28-B85B41A7672D}"/>
              </a:ext>
            </a:extLst>
          </p:cNvPr>
          <p:cNvSpPr txBox="1"/>
          <p:nvPr/>
        </p:nvSpPr>
        <p:spPr>
          <a:xfrm>
            <a:off x="553589" y="1610749"/>
            <a:ext cx="9835737" cy="967957"/>
          </a:xfrm>
          <a:prstGeom prst="rect">
            <a:avLst/>
          </a:prstGeom>
          <a:solidFill>
            <a:schemeClr val="accent3">
              <a:lumMod val="20000"/>
              <a:lumOff val="80000"/>
            </a:schemeClr>
          </a:solidFill>
        </p:spPr>
        <p:txBody>
          <a:bodyPr wrap="square" rtlCol="0">
            <a:spAutoFit/>
          </a:bodyPr>
          <a:lstStyle/>
          <a:p>
            <a:pPr>
              <a:lnSpc>
                <a:spcPct val="150000"/>
              </a:lnSpc>
            </a:pPr>
            <a:r>
              <a:rPr lang="de-DE" sz="2000" dirty="0">
                <a:latin typeface="Calibri" panose="020F0502020204030204" pitchFamily="34" charset="0"/>
                <a:cs typeface="Calibri" panose="020F0502020204030204" pitchFamily="34" charset="0"/>
              </a:rPr>
              <a:t>2. The </a:t>
            </a:r>
            <a:r>
              <a:rPr lang="de-DE" sz="2000" dirty="0" err="1">
                <a:latin typeface="Calibri" panose="020F0502020204030204" pitchFamily="34" charset="0"/>
                <a:cs typeface="Calibri" panose="020F0502020204030204" pitchFamily="34" charset="0"/>
              </a:rPr>
              <a:t>more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holes</a:t>
            </a:r>
            <a:r>
              <a:rPr lang="de-DE" sz="2000" dirty="0">
                <a:latin typeface="Calibri" panose="020F0502020204030204" pitchFamily="34" charset="0"/>
                <a:cs typeface="Calibri" panose="020F0502020204030204" pitchFamily="34" charset="0"/>
              </a:rPr>
              <a:t> – </a:t>
            </a:r>
            <a:r>
              <a:rPr lang="de-DE" sz="2000" dirty="0" err="1">
                <a:latin typeface="Calibri" panose="020F0502020204030204" pitchFamily="34" charset="0"/>
                <a:cs typeface="Calibri" panose="020F0502020204030204" pitchFamily="34" charset="0"/>
              </a:rPr>
              <a:t>the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more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instable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is</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the</a:t>
            </a:r>
            <a:r>
              <a:rPr lang="de-DE" sz="2000" dirty="0">
                <a:latin typeface="Calibri" panose="020F0502020204030204" pitchFamily="34" charset="0"/>
                <a:cs typeface="Calibri" panose="020F0502020204030204" pitchFamily="34" charset="0"/>
              </a:rPr>
              <a:t> material </a:t>
            </a:r>
            <a:r>
              <a:rPr lang="de-DE" sz="2000" dirty="0">
                <a:latin typeface="Calibri" panose="020F0502020204030204" pitchFamily="34" charset="0"/>
                <a:cs typeface="Calibri" panose="020F0502020204030204" pitchFamily="34" charset="0"/>
                <a:sym typeface="Wingdings" panose="05000000000000000000" pitchFamily="2" charset="2"/>
              </a:rPr>
              <a:t> </a:t>
            </a:r>
            <a:r>
              <a:rPr lang="de-DE" sz="2000" dirty="0" err="1">
                <a:latin typeface="Calibri" panose="020F0502020204030204" pitchFamily="34" charset="0"/>
                <a:cs typeface="Calibri" panose="020F0502020204030204" pitchFamily="34" charset="0"/>
                <a:sym typeface="Wingdings" panose="05000000000000000000" pitchFamily="2" charset="2"/>
              </a:rPr>
              <a:t>higher</a:t>
            </a:r>
            <a:r>
              <a:rPr lang="de-DE" sz="2000" dirty="0">
                <a:latin typeface="Calibri" panose="020F0502020204030204" pitchFamily="34" charset="0"/>
                <a:cs typeface="Calibri" panose="020F0502020204030204" pitchFamily="34" charset="0"/>
                <a:sym typeface="Wingdings" panose="05000000000000000000" pitchFamily="2" charset="2"/>
              </a:rPr>
              <a:t> </a:t>
            </a:r>
            <a:r>
              <a:rPr lang="de-DE" sz="2000" dirty="0" err="1">
                <a:latin typeface="Calibri" panose="020F0502020204030204" pitchFamily="34" charset="0"/>
                <a:cs typeface="Calibri" panose="020F0502020204030204" pitchFamily="34" charset="0"/>
                <a:sym typeface="Wingdings" panose="05000000000000000000" pitchFamily="2" charset="2"/>
              </a:rPr>
              <a:t>tendency</a:t>
            </a:r>
            <a:r>
              <a:rPr lang="de-DE" sz="2000" dirty="0">
                <a:latin typeface="Calibri" panose="020F0502020204030204" pitchFamily="34" charset="0"/>
                <a:cs typeface="Calibri" panose="020F0502020204030204" pitchFamily="34" charset="0"/>
                <a:sym typeface="Wingdings" panose="05000000000000000000" pitchFamily="2" charset="2"/>
              </a:rPr>
              <a:t> </a:t>
            </a:r>
            <a:r>
              <a:rPr lang="de-DE" sz="2000" dirty="0" err="1">
                <a:latin typeface="Calibri" panose="020F0502020204030204" pitchFamily="34" charset="0"/>
                <a:cs typeface="Calibri" panose="020F0502020204030204" pitchFamily="34" charset="0"/>
                <a:sym typeface="Wingdings" panose="05000000000000000000" pitchFamily="2" charset="2"/>
              </a:rPr>
              <a:t>to</a:t>
            </a:r>
            <a:r>
              <a:rPr lang="de-DE" sz="2000" dirty="0">
                <a:latin typeface="Calibri" panose="020F0502020204030204" pitchFamily="34" charset="0"/>
                <a:cs typeface="Calibri" panose="020F0502020204030204" pitchFamily="34" charset="0"/>
                <a:sym typeface="Wingdings" panose="05000000000000000000" pitchFamily="2" charset="2"/>
              </a:rPr>
              <a:t> </a:t>
            </a:r>
            <a:r>
              <a:rPr lang="de-DE" sz="2000" dirty="0" err="1">
                <a:latin typeface="Calibri" panose="020F0502020204030204" pitchFamily="34" charset="0"/>
                <a:cs typeface="Calibri" panose="020F0502020204030204" pitchFamily="34" charset="0"/>
                <a:sym typeface="Wingdings" panose="05000000000000000000" pitchFamily="2" charset="2"/>
              </a:rPr>
              <a:t>restructure</a:t>
            </a:r>
            <a:r>
              <a:rPr lang="de-DE" sz="2000" dirty="0">
                <a:latin typeface="Calibri" panose="020F0502020204030204" pitchFamily="34" charset="0"/>
                <a:cs typeface="Calibri" panose="020F0502020204030204" pitchFamily="34" charset="0"/>
                <a:sym typeface="Wingdings" panose="05000000000000000000" pitchFamily="2" charset="2"/>
              </a:rPr>
              <a:t>, </a:t>
            </a:r>
          </a:p>
          <a:p>
            <a:pPr>
              <a:lnSpc>
                <a:spcPct val="150000"/>
              </a:lnSpc>
            </a:pPr>
            <a:r>
              <a:rPr lang="de-DE" sz="2000" dirty="0" err="1">
                <a:latin typeface="Calibri" panose="020F0502020204030204" pitchFamily="34" charset="0"/>
                <a:cs typeface="Calibri" panose="020F0502020204030204" pitchFamily="34" charset="0"/>
                <a:sym typeface="Wingdings" panose="05000000000000000000" pitchFamily="2" charset="2"/>
              </a:rPr>
              <a:t>restructuring</a:t>
            </a:r>
            <a:r>
              <a:rPr lang="de-DE" sz="2000" dirty="0">
                <a:latin typeface="Calibri" panose="020F0502020204030204" pitchFamily="34" charset="0"/>
                <a:cs typeface="Calibri" panose="020F0502020204030204" pitchFamily="34" charset="0"/>
                <a:sym typeface="Wingdings" panose="05000000000000000000" pitchFamily="2" charset="2"/>
              </a:rPr>
              <a:t> </a:t>
            </a:r>
            <a:r>
              <a:rPr lang="de-DE" sz="2000" dirty="0" err="1">
                <a:latin typeface="Calibri" panose="020F0502020204030204" pitchFamily="34" charset="0"/>
                <a:cs typeface="Calibri" panose="020F0502020204030204" pitchFamily="34" charset="0"/>
                <a:sym typeface="Wingdings" panose="05000000000000000000" pitchFamily="2" charset="2"/>
              </a:rPr>
              <a:t>processes</a:t>
            </a:r>
            <a:r>
              <a:rPr lang="de-DE" sz="2000" dirty="0">
                <a:latin typeface="Calibri" panose="020F0502020204030204" pitchFamily="34" charset="0"/>
                <a:cs typeface="Calibri" panose="020F0502020204030204" pitchFamily="34" charset="0"/>
                <a:sym typeface="Wingdings" panose="05000000000000000000" pitchFamily="2" charset="2"/>
              </a:rPr>
              <a:t> </a:t>
            </a:r>
            <a:r>
              <a:rPr lang="de-DE" sz="2000" dirty="0" err="1">
                <a:latin typeface="Calibri" panose="020F0502020204030204" pitchFamily="34" charset="0"/>
                <a:cs typeface="Calibri" panose="020F0502020204030204" pitchFamily="34" charset="0"/>
                <a:sym typeface="Wingdings" panose="05000000000000000000" pitchFamily="2" charset="2"/>
              </a:rPr>
              <a:t>start</a:t>
            </a:r>
            <a:r>
              <a:rPr lang="de-DE" sz="2000" dirty="0">
                <a:latin typeface="Calibri" panose="020F0502020204030204" pitchFamily="34" charset="0"/>
                <a:cs typeface="Calibri" panose="020F0502020204030204" pitchFamily="34" charset="0"/>
                <a:sym typeface="Wingdings" panose="05000000000000000000" pitchFamily="2" charset="2"/>
              </a:rPr>
              <a:t> at </a:t>
            </a:r>
            <a:r>
              <a:rPr lang="de-DE" sz="2000" dirty="0" err="1">
                <a:latin typeface="Calibri" panose="020F0502020204030204" pitchFamily="34" charset="0"/>
                <a:cs typeface="Calibri" panose="020F0502020204030204" pitchFamily="34" charset="0"/>
                <a:sym typeface="Wingdings" panose="05000000000000000000" pitchFamily="2" charset="2"/>
              </a:rPr>
              <a:t>lower</a:t>
            </a:r>
            <a:r>
              <a:rPr lang="de-DE" sz="2000" dirty="0">
                <a:latin typeface="Calibri" panose="020F0502020204030204" pitchFamily="34" charset="0"/>
                <a:cs typeface="Calibri" panose="020F0502020204030204" pitchFamily="34" charset="0"/>
                <a:sym typeface="Wingdings" panose="05000000000000000000" pitchFamily="2" charset="2"/>
              </a:rPr>
              <a:t> </a:t>
            </a:r>
            <a:r>
              <a:rPr lang="de-DE" sz="2000" dirty="0" err="1">
                <a:latin typeface="Calibri" panose="020F0502020204030204" pitchFamily="34" charset="0"/>
                <a:cs typeface="Calibri" panose="020F0502020204030204" pitchFamily="34" charset="0"/>
                <a:sym typeface="Wingdings" panose="05000000000000000000" pitchFamily="2" charset="2"/>
              </a:rPr>
              <a:t>temperatures</a:t>
            </a:r>
            <a:endParaRPr lang="de-DE" sz="2000" dirty="0">
              <a:latin typeface="Calibri" panose="020F0502020204030204" pitchFamily="34" charset="0"/>
              <a:cs typeface="Calibri" panose="020F0502020204030204" pitchFamily="34" charset="0"/>
            </a:endParaRPr>
          </a:p>
        </p:txBody>
      </p:sp>
      <p:sp>
        <p:nvSpPr>
          <p:cNvPr id="4" name="Textfeld 3">
            <a:extLst>
              <a:ext uri="{FF2B5EF4-FFF2-40B4-BE49-F238E27FC236}">
                <a16:creationId xmlns:a16="http://schemas.microsoft.com/office/drawing/2014/main" id="{B591FF48-AEDB-4589-86E9-F828318330F6}"/>
              </a:ext>
            </a:extLst>
          </p:cNvPr>
          <p:cNvSpPr txBox="1"/>
          <p:nvPr/>
        </p:nvSpPr>
        <p:spPr>
          <a:xfrm>
            <a:off x="553589" y="2734077"/>
            <a:ext cx="9835737" cy="506292"/>
          </a:xfrm>
          <a:prstGeom prst="rect">
            <a:avLst/>
          </a:prstGeom>
          <a:solidFill>
            <a:schemeClr val="accent3">
              <a:lumMod val="20000"/>
              <a:lumOff val="80000"/>
            </a:schemeClr>
          </a:solidFill>
        </p:spPr>
        <p:txBody>
          <a:bodyPr wrap="square" rtlCol="0">
            <a:spAutoFit/>
          </a:bodyPr>
          <a:lstStyle/>
          <a:p>
            <a:pPr>
              <a:lnSpc>
                <a:spcPct val="150000"/>
              </a:lnSpc>
            </a:pPr>
            <a:r>
              <a:rPr lang="de-DE" sz="2000" dirty="0">
                <a:latin typeface="Calibri" panose="020F0502020204030204" pitchFamily="34" charset="0"/>
                <a:cs typeface="Calibri" panose="020F0502020204030204" pitchFamily="34" charset="0"/>
              </a:rPr>
              <a:t>3. The </a:t>
            </a:r>
            <a:r>
              <a:rPr lang="de-DE" sz="2000" dirty="0" err="1">
                <a:latin typeface="Calibri" panose="020F0502020204030204" pitchFamily="34" charset="0"/>
                <a:cs typeface="Calibri" panose="020F0502020204030204" pitchFamily="34" charset="0"/>
              </a:rPr>
              <a:t>more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holes</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the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more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intense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is</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the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restructuring</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process</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the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more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oxygen</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is</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released</a:t>
            </a:r>
            <a:r>
              <a:rPr lang="de-DE" sz="2000" dirty="0">
                <a:latin typeface="Calibri" panose="020F0502020204030204" pitchFamily="34" charset="0"/>
                <a:cs typeface="Calibri" panose="020F0502020204030204" pitchFamily="34" charset="0"/>
              </a:rPr>
              <a:t>.</a:t>
            </a:r>
          </a:p>
        </p:txBody>
      </p:sp>
      <p:sp>
        <p:nvSpPr>
          <p:cNvPr id="125" name="Textfeld 124">
            <a:extLst>
              <a:ext uri="{FF2B5EF4-FFF2-40B4-BE49-F238E27FC236}">
                <a16:creationId xmlns:a16="http://schemas.microsoft.com/office/drawing/2014/main" id="{835FA80D-AC4F-4355-A91C-0223966E27B3}"/>
              </a:ext>
            </a:extLst>
          </p:cNvPr>
          <p:cNvSpPr txBox="1"/>
          <p:nvPr/>
        </p:nvSpPr>
        <p:spPr>
          <a:xfrm>
            <a:off x="553588" y="3404163"/>
            <a:ext cx="9831025" cy="506292"/>
          </a:xfrm>
          <a:prstGeom prst="rect">
            <a:avLst/>
          </a:prstGeom>
          <a:solidFill>
            <a:schemeClr val="accent3">
              <a:lumMod val="20000"/>
              <a:lumOff val="80000"/>
            </a:schemeClr>
          </a:solidFill>
        </p:spPr>
        <p:txBody>
          <a:bodyPr wrap="square" rtlCol="0">
            <a:spAutoFit/>
          </a:bodyPr>
          <a:lstStyle/>
          <a:p>
            <a:pPr>
              <a:lnSpc>
                <a:spcPct val="150000"/>
              </a:lnSpc>
            </a:pPr>
            <a:r>
              <a:rPr lang="de-DE" sz="2000" dirty="0">
                <a:latin typeface="Calibri" panose="020F0502020204030204" pitchFamily="34" charset="0"/>
                <a:cs typeface="Calibri" panose="020F0502020204030204" pitchFamily="34" charset="0"/>
              </a:rPr>
              <a:t>4. The </a:t>
            </a:r>
            <a:r>
              <a:rPr lang="de-DE" sz="2000" dirty="0" err="1">
                <a:latin typeface="Calibri" panose="020F0502020204030204" pitchFamily="34" charset="0"/>
                <a:cs typeface="Calibri" panose="020F0502020204030204" pitchFamily="34" charset="0"/>
              </a:rPr>
              <a:t>more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oxygen</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is</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released</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the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more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electrolyte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is</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oxydized</a:t>
            </a:r>
            <a:r>
              <a:rPr lang="de-DE" sz="2000" dirty="0">
                <a:latin typeface="Calibri" panose="020F0502020204030204" pitchFamily="34" charset="0"/>
                <a:cs typeface="Calibri" panose="020F0502020204030204" pitchFamily="34" charset="0"/>
              </a:rPr>
              <a:t>.</a:t>
            </a:r>
          </a:p>
        </p:txBody>
      </p:sp>
      <p:sp>
        <p:nvSpPr>
          <p:cNvPr id="126" name="Textfeld 125">
            <a:extLst>
              <a:ext uri="{FF2B5EF4-FFF2-40B4-BE49-F238E27FC236}">
                <a16:creationId xmlns:a16="http://schemas.microsoft.com/office/drawing/2014/main" id="{58D6E3BC-06C6-4D65-909F-1B556714AA96}"/>
              </a:ext>
            </a:extLst>
          </p:cNvPr>
          <p:cNvSpPr txBox="1"/>
          <p:nvPr/>
        </p:nvSpPr>
        <p:spPr>
          <a:xfrm>
            <a:off x="553589" y="4123923"/>
            <a:ext cx="9831024" cy="506292"/>
          </a:xfrm>
          <a:prstGeom prst="rect">
            <a:avLst/>
          </a:prstGeom>
          <a:solidFill>
            <a:schemeClr val="accent3">
              <a:lumMod val="20000"/>
              <a:lumOff val="80000"/>
            </a:schemeClr>
          </a:solidFill>
        </p:spPr>
        <p:txBody>
          <a:bodyPr wrap="square" rtlCol="0">
            <a:spAutoFit/>
          </a:bodyPr>
          <a:lstStyle/>
          <a:p>
            <a:pPr>
              <a:lnSpc>
                <a:spcPct val="150000"/>
              </a:lnSpc>
            </a:pPr>
            <a:r>
              <a:rPr lang="de-DE" sz="2000" dirty="0">
                <a:latin typeface="Calibri" panose="020F0502020204030204" pitchFamily="34" charset="0"/>
                <a:cs typeface="Calibri" panose="020F0502020204030204" pitchFamily="34" charset="0"/>
              </a:rPr>
              <a:t>5. The </a:t>
            </a:r>
            <a:r>
              <a:rPr lang="de-DE" sz="2000" dirty="0" err="1">
                <a:latin typeface="Calibri" panose="020F0502020204030204" pitchFamily="34" charset="0"/>
                <a:cs typeface="Calibri" panose="020F0502020204030204" pitchFamily="34" charset="0"/>
              </a:rPr>
              <a:t>more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electrolyte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is</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oxydized</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the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more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gases</a:t>
            </a:r>
            <a:r>
              <a:rPr lang="de-DE" sz="2000" dirty="0">
                <a:latin typeface="Calibri" panose="020F0502020204030204" pitchFamily="34" charset="0"/>
                <a:cs typeface="Calibri" panose="020F0502020204030204" pitchFamily="34" charset="0"/>
              </a:rPr>
              <a:t> (CO, CO</a:t>
            </a:r>
            <a:r>
              <a:rPr lang="de-DE" sz="2000" baseline="-25000" dirty="0">
                <a:latin typeface="Calibri" panose="020F0502020204030204" pitchFamily="34" charset="0"/>
                <a:cs typeface="Calibri" panose="020F0502020204030204" pitchFamily="34" charset="0"/>
              </a:rPr>
              <a:t>2</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are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produced</a:t>
            </a:r>
            <a:r>
              <a:rPr lang="de-DE" sz="2000" dirty="0">
                <a:latin typeface="Calibri" panose="020F0502020204030204" pitchFamily="34" charset="0"/>
                <a:cs typeface="Calibri" panose="020F0502020204030204" pitchFamily="34" charset="0"/>
              </a:rPr>
              <a:t>.</a:t>
            </a:r>
          </a:p>
        </p:txBody>
      </p:sp>
      <p:sp>
        <p:nvSpPr>
          <p:cNvPr id="8" name="Textfeld 7">
            <a:extLst>
              <a:ext uri="{FF2B5EF4-FFF2-40B4-BE49-F238E27FC236}">
                <a16:creationId xmlns:a16="http://schemas.microsoft.com/office/drawing/2014/main" id="{1B75ED5F-C55A-48C3-94D4-A1A5E8A3B88A}"/>
              </a:ext>
            </a:extLst>
          </p:cNvPr>
          <p:cNvSpPr txBox="1"/>
          <p:nvPr/>
        </p:nvSpPr>
        <p:spPr>
          <a:xfrm>
            <a:off x="553588" y="4985034"/>
            <a:ext cx="9831024" cy="506292"/>
          </a:xfrm>
          <a:prstGeom prst="rect">
            <a:avLst/>
          </a:prstGeom>
          <a:solidFill>
            <a:schemeClr val="accent2">
              <a:lumMod val="40000"/>
              <a:lumOff val="60000"/>
            </a:schemeClr>
          </a:solidFill>
        </p:spPr>
        <p:txBody>
          <a:bodyPr wrap="square" rtlCol="0">
            <a:spAutoFit/>
          </a:bodyPr>
          <a:lstStyle/>
          <a:p>
            <a:pPr>
              <a:lnSpc>
                <a:spcPct val="150000"/>
              </a:lnSpc>
            </a:pPr>
            <a:r>
              <a:rPr lang="de-DE" sz="2000" b="1" dirty="0">
                <a:solidFill>
                  <a:srgbClr val="FF0000"/>
                </a:solidFill>
                <a:latin typeface="Calibri" panose="020F0502020204030204" pitchFamily="34" charset="0"/>
                <a:cs typeface="Calibri" panose="020F0502020204030204" pitchFamily="34" charset="0"/>
              </a:rPr>
              <a:t>The </a:t>
            </a:r>
            <a:r>
              <a:rPr lang="de-DE" sz="2000" b="1" dirty="0" err="1">
                <a:solidFill>
                  <a:srgbClr val="FF0000"/>
                </a:solidFill>
                <a:latin typeface="Calibri" panose="020F0502020204030204" pitchFamily="34" charset="0"/>
                <a:cs typeface="Calibri" panose="020F0502020204030204" pitchFamily="34" charset="0"/>
              </a:rPr>
              <a:t>higher</a:t>
            </a:r>
            <a:r>
              <a:rPr lang="de-DE" sz="2000" b="1" dirty="0">
                <a:solidFill>
                  <a:srgbClr val="FF0000"/>
                </a:solidFill>
                <a:latin typeface="Calibri" panose="020F0502020204030204" pitchFamily="34" charset="0"/>
                <a:cs typeface="Calibri" panose="020F0502020204030204" pitchFamily="34" charset="0"/>
              </a:rPr>
              <a:t> </a:t>
            </a:r>
            <a:r>
              <a:rPr lang="de-DE" sz="2000" b="1" dirty="0" err="1">
                <a:solidFill>
                  <a:srgbClr val="FF0000"/>
                </a:solidFill>
                <a:latin typeface="Calibri" panose="020F0502020204030204" pitchFamily="34" charset="0"/>
                <a:cs typeface="Calibri" panose="020F0502020204030204" pitchFamily="34" charset="0"/>
              </a:rPr>
              <a:t>the</a:t>
            </a:r>
            <a:r>
              <a:rPr lang="de-DE" sz="2000" b="1" dirty="0">
                <a:solidFill>
                  <a:srgbClr val="FF0000"/>
                </a:solidFill>
                <a:latin typeface="Calibri" panose="020F0502020204030204" pitchFamily="34" charset="0"/>
                <a:cs typeface="Calibri" panose="020F0502020204030204" pitchFamily="34" charset="0"/>
              </a:rPr>
              <a:t> </a:t>
            </a:r>
            <a:r>
              <a:rPr lang="de-DE" sz="2000" b="1" dirty="0" err="1">
                <a:solidFill>
                  <a:srgbClr val="FF0000"/>
                </a:solidFill>
                <a:latin typeface="Calibri" panose="020F0502020204030204" pitchFamily="34" charset="0"/>
                <a:cs typeface="Calibri" panose="020F0502020204030204" pitchFamily="34" charset="0"/>
              </a:rPr>
              <a:t>state</a:t>
            </a:r>
            <a:r>
              <a:rPr lang="de-DE" sz="2000" b="1" dirty="0">
                <a:solidFill>
                  <a:srgbClr val="FF0000"/>
                </a:solidFill>
                <a:latin typeface="Calibri" panose="020F0502020204030204" pitchFamily="34" charset="0"/>
                <a:cs typeface="Calibri" panose="020F0502020204030204" pitchFamily="34" charset="0"/>
              </a:rPr>
              <a:t> </a:t>
            </a:r>
            <a:r>
              <a:rPr lang="de-DE" sz="2000" b="1" dirty="0" err="1">
                <a:solidFill>
                  <a:srgbClr val="FF0000"/>
                </a:solidFill>
                <a:latin typeface="Calibri" panose="020F0502020204030204" pitchFamily="34" charset="0"/>
                <a:cs typeface="Calibri" panose="020F0502020204030204" pitchFamily="34" charset="0"/>
              </a:rPr>
              <a:t>of</a:t>
            </a:r>
            <a:r>
              <a:rPr lang="de-DE" sz="2000" b="1" dirty="0">
                <a:solidFill>
                  <a:srgbClr val="FF0000"/>
                </a:solidFill>
                <a:latin typeface="Calibri" panose="020F0502020204030204" pitchFamily="34" charset="0"/>
                <a:cs typeface="Calibri" panose="020F0502020204030204" pitchFamily="34" charset="0"/>
              </a:rPr>
              <a:t> </a:t>
            </a:r>
            <a:r>
              <a:rPr lang="de-DE" sz="2000" b="1" dirty="0" err="1">
                <a:solidFill>
                  <a:srgbClr val="FF0000"/>
                </a:solidFill>
                <a:latin typeface="Calibri" panose="020F0502020204030204" pitchFamily="34" charset="0"/>
                <a:cs typeface="Calibri" panose="020F0502020204030204" pitchFamily="34" charset="0"/>
              </a:rPr>
              <a:t>charge</a:t>
            </a:r>
            <a:r>
              <a:rPr lang="de-DE" sz="2000" b="1" dirty="0">
                <a:solidFill>
                  <a:srgbClr val="FF0000"/>
                </a:solidFill>
                <a:latin typeface="Calibri" panose="020F0502020204030204" pitchFamily="34" charset="0"/>
                <a:cs typeface="Calibri" panose="020F0502020204030204" pitchFamily="34" charset="0"/>
              </a:rPr>
              <a:t> </a:t>
            </a:r>
            <a:r>
              <a:rPr lang="de-DE" sz="2000" b="1" dirty="0" err="1">
                <a:solidFill>
                  <a:srgbClr val="FF0000"/>
                </a:solidFill>
                <a:latin typeface="Calibri" panose="020F0502020204030204" pitchFamily="34" charset="0"/>
                <a:cs typeface="Calibri" panose="020F0502020204030204" pitchFamily="34" charset="0"/>
              </a:rPr>
              <a:t>the</a:t>
            </a:r>
            <a:r>
              <a:rPr lang="de-DE" sz="2000" b="1" dirty="0">
                <a:solidFill>
                  <a:srgbClr val="FF0000"/>
                </a:solidFill>
                <a:latin typeface="Calibri" panose="020F0502020204030204" pitchFamily="34" charset="0"/>
                <a:cs typeface="Calibri" panose="020F0502020204030204" pitchFamily="34" charset="0"/>
              </a:rPr>
              <a:t> </a:t>
            </a:r>
            <a:r>
              <a:rPr lang="de-DE" sz="2000" b="1" dirty="0" err="1">
                <a:solidFill>
                  <a:srgbClr val="FF0000"/>
                </a:solidFill>
                <a:latin typeface="Calibri" panose="020F0502020204030204" pitchFamily="34" charset="0"/>
                <a:cs typeface="Calibri" panose="020F0502020204030204" pitchFamily="34" charset="0"/>
              </a:rPr>
              <a:t>higher</a:t>
            </a:r>
            <a:r>
              <a:rPr lang="de-DE" sz="2000" b="1" dirty="0">
                <a:solidFill>
                  <a:srgbClr val="FF0000"/>
                </a:solidFill>
                <a:latin typeface="Calibri" panose="020F0502020204030204" pitchFamily="34" charset="0"/>
                <a:cs typeface="Calibri" panose="020F0502020204030204" pitchFamily="34" charset="0"/>
              </a:rPr>
              <a:t> </a:t>
            </a:r>
            <a:r>
              <a:rPr lang="de-DE" sz="2000" b="1" dirty="0" err="1">
                <a:solidFill>
                  <a:srgbClr val="FF0000"/>
                </a:solidFill>
                <a:latin typeface="Calibri" panose="020F0502020204030204" pitchFamily="34" charset="0"/>
                <a:cs typeface="Calibri" panose="020F0502020204030204" pitchFamily="34" charset="0"/>
              </a:rPr>
              <a:t>is</a:t>
            </a:r>
            <a:r>
              <a:rPr lang="de-DE" sz="2000" b="1" dirty="0">
                <a:solidFill>
                  <a:srgbClr val="FF0000"/>
                </a:solidFill>
                <a:latin typeface="Calibri" panose="020F0502020204030204" pitchFamily="34" charset="0"/>
                <a:cs typeface="Calibri" panose="020F0502020204030204" pitchFamily="34" charset="0"/>
              </a:rPr>
              <a:t> </a:t>
            </a:r>
            <a:r>
              <a:rPr lang="de-DE" sz="2000" b="1" dirty="0" err="1">
                <a:solidFill>
                  <a:srgbClr val="FF0000"/>
                </a:solidFill>
                <a:latin typeface="Calibri" panose="020F0502020204030204" pitchFamily="34" charset="0"/>
                <a:cs typeface="Calibri" panose="020F0502020204030204" pitchFamily="34" charset="0"/>
              </a:rPr>
              <a:t>the</a:t>
            </a:r>
            <a:r>
              <a:rPr lang="de-DE" sz="2000" b="1" dirty="0">
                <a:solidFill>
                  <a:srgbClr val="FF0000"/>
                </a:solidFill>
                <a:latin typeface="Calibri" panose="020F0502020204030204" pitchFamily="34" charset="0"/>
                <a:cs typeface="Calibri" panose="020F0502020204030204" pitchFamily="34" charset="0"/>
              </a:rPr>
              <a:t> </a:t>
            </a:r>
            <a:r>
              <a:rPr lang="de-DE" sz="2000" b="1" dirty="0" err="1">
                <a:solidFill>
                  <a:srgbClr val="FF0000"/>
                </a:solidFill>
                <a:latin typeface="Calibri" panose="020F0502020204030204" pitchFamily="34" charset="0"/>
                <a:cs typeface="Calibri" panose="020F0502020204030204" pitchFamily="34" charset="0"/>
              </a:rPr>
              <a:t>amount</a:t>
            </a:r>
            <a:r>
              <a:rPr lang="de-DE" sz="2000" b="1" dirty="0">
                <a:solidFill>
                  <a:srgbClr val="FF0000"/>
                </a:solidFill>
                <a:latin typeface="Calibri" panose="020F0502020204030204" pitchFamily="34" charset="0"/>
                <a:cs typeface="Calibri" panose="020F0502020204030204" pitchFamily="34" charset="0"/>
              </a:rPr>
              <a:t> </a:t>
            </a:r>
            <a:r>
              <a:rPr lang="de-DE" sz="2000" b="1" dirty="0" err="1">
                <a:solidFill>
                  <a:srgbClr val="FF0000"/>
                </a:solidFill>
                <a:latin typeface="Calibri" panose="020F0502020204030204" pitchFamily="34" charset="0"/>
                <a:cs typeface="Calibri" panose="020F0502020204030204" pitchFamily="34" charset="0"/>
              </a:rPr>
              <a:t>of</a:t>
            </a:r>
            <a:r>
              <a:rPr lang="de-DE" sz="2000" b="1" dirty="0">
                <a:solidFill>
                  <a:srgbClr val="FF0000"/>
                </a:solidFill>
                <a:latin typeface="Calibri" panose="020F0502020204030204" pitchFamily="34" charset="0"/>
                <a:cs typeface="Calibri" panose="020F0502020204030204" pitchFamily="34" charset="0"/>
              </a:rPr>
              <a:t> </a:t>
            </a:r>
            <a:r>
              <a:rPr lang="de-DE" sz="2000" b="1" dirty="0" err="1">
                <a:solidFill>
                  <a:srgbClr val="FF0000"/>
                </a:solidFill>
                <a:latin typeface="Calibri" panose="020F0502020204030204" pitchFamily="34" charset="0"/>
                <a:cs typeface="Calibri" panose="020F0502020204030204" pitchFamily="34" charset="0"/>
              </a:rPr>
              <a:t>released</a:t>
            </a:r>
            <a:r>
              <a:rPr lang="de-DE" sz="2000" b="1" dirty="0">
                <a:solidFill>
                  <a:srgbClr val="FF0000"/>
                </a:solidFill>
                <a:latin typeface="Calibri" panose="020F0502020204030204" pitchFamily="34" charset="0"/>
                <a:cs typeface="Calibri" panose="020F0502020204030204" pitchFamily="34" charset="0"/>
              </a:rPr>
              <a:t> </a:t>
            </a:r>
            <a:r>
              <a:rPr lang="de-DE" sz="2000" b="1" dirty="0" err="1">
                <a:solidFill>
                  <a:srgbClr val="FF0000"/>
                </a:solidFill>
                <a:latin typeface="Calibri" panose="020F0502020204030204" pitchFamily="34" charset="0"/>
                <a:cs typeface="Calibri" panose="020F0502020204030204" pitchFamily="34" charset="0"/>
              </a:rPr>
              <a:t>gases</a:t>
            </a:r>
            <a:r>
              <a:rPr lang="de-DE" sz="2000" b="1" dirty="0">
                <a:solidFill>
                  <a:srgbClr val="FF0000"/>
                </a:solidFill>
                <a:latin typeface="Calibri" panose="020F0502020204030204" pitchFamily="34" charset="0"/>
                <a:cs typeface="Calibri" panose="020F0502020204030204" pitchFamily="34" charset="0"/>
              </a:rPr>
              <a:t>.</a:t>
            </a:r>
          </a:p>
        </p:txBody>
      </p:sp>
      <p:sp>
        <p:nvSpPr>
          <p:cNvPr id="12" name="Textfeld 11">
            <a:extLst>
              <a:ext uri="{FF2B5EF4-FFF2-40B4-BE49-F238E27FC236}">
                <a16:creationId xmlns:a16="http://schemas.microsoft.com/office/drawing/2014/main" id="{58D46AB8-0242-41C7-B44B-ED4D00B1DE1F}"/>
              </a:ext>
            </a:extLst>
          </p:cNvPr>
          <p:cNvSpPr txBox="1"/>
          <p:nvPr/>
        </p:nvSpPr>
        <p:spPr>
          <a:xfrm>
            <a:off x="553589" y="5796425"/>
            <a:ext cx="8339719" cy="400110"/>
          </a:xfrm>
          <a:prstGeom prst="rect">
            <a:avLst/>
          </a:prstGeom>
          <a:noFill/>
        </p:spPr>
        <p:txBody>
          <a:bodyPr wrap="none" rtlCol="0">
            <a:spAutoFit/>
          </a:bodyPr>
          <a:lstStyle/>
          <a:p>
            <a:r>
              <a:rPr lang="de-DE" sz="2000" dirty="0">
                <a:latin typeface="Calibri" panose="020F0502020204030204" pitchFamily="34" charset="0"/>
                <a:cs typeface="Calibri" panose="020F0502020204030204" pitchFamily="34" charset="0"/>
              </a:rPr>
              <a:t>(Other </a:t>
            </a:r>
            <a:r>
              <a:rPr lang="de-DE" sz="2000" dirty="0" err="1">
                <a:latin typeface="Calibri" panose="020F0502020204030204" pitchFamily="34" charset="0"/>
                <a:cs typeface="Calibri" panose="020F0502020204030204" pitchFamily="34" charset="0"/>
              </a:rPr>
              <a:t>processes</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running</a:t>
            </a:r>
            <a:r>
              <a:rPr lang="de-DE" sz="2000" dirty="0">
                <a:latin typeface="Calibri" panose="020F0502020204030204" pitchFamily="34" charset="0"/>
                <a:cs typeface="Calibri" panose="020F0502020204030204" pitchFamily="34" charset="0"/>
              </a:rPr>
              <a:t> parallel, but </a:t>
            </a:r>
            <a:r>
              <a:rPr lang="de-DE" sz="2000" dirty="0" err="1">
                <a:latin typeface="Calibri" panose="020F0502020204030204" pitchFamily="34" charset="0"/>
                <a:cs typeface="Calibri" panose="020F0502020204030204" pitchFamily="34" charset="0"/>
              </a:rPr>
              <a:t>we</a:t>
            </a:r>
            <a:r>
              <a:rPr lang="de-DE" sz="2000" dirty="0">
                <a:latin typeface="Calibri" panose="020F0502020204030204" pitchFamily="34" charset="0"/>
                <a:cs typeface="Calibri" panose="020F0502020204030204" pitchFamily="34" charset="0"/>
              </a:rPr>
              <a:t> just </a:t>
            </a:r>
            <a:r>
              <a:rPr lang="de-DE" sz="2000" dirty="0" err="1">
                <a:latin typeface="Calibri" panose="020F0502020204030204" pitchFamily="34" charset="0"/>
                <a:cs typeface="Calibri" panose="020F0502020204030204" pitchFamily="34" charset="0"/>
              </a:rPr>
              <a:t>speak</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about</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the</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oxygen</a:t>
            </a:r>
            <a:r>
              <a:rPr lang="de-DE" sz="2000" dirty="0">
                <a:latin typeface="Calibri" panose="020F0502020204030204" pitchFamily="34" charset="0"/>
                <a:cs typeface="Calibri" panose="020F0502020204030204" pitchFamily="34" charset="0"/>
              </a:rPr>
              <a:t> release.)</a:t>
            </a:r>
          </a:p>
        </p:txBody>
      </p:sp>
      <p:sp>
        <p:nvSpPr>
          <p:cNvPr id="17" name="AutoShape 2" descr="Cover image">
            <a:extLst>
              <a:ext uri="{FF2B5EF4-FFF2-40B4-BE49-F238E27FC236}">
                <a16:creationId xmlns:a16="http://schemas.microsoft.com/office/drawing/2014/main" id="{8605526E-BE03-459D-A596-460DE808132C}"/>
              </a:ext>
            </a:extLst>
          </p:cNvPr>
          <p:cNvSpPr>
            <a:spLocks noChangeAspect="1" noChangeArrowheads="1"/>
          </p:cNvSpPr>
          <p:nvPr/>
        </p:nvSpPr>
        <p:spPr bwMode="auto">
          <a:xfrm>
            <a:off x="127000" y="541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44922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5" grpId="0" animBg="1"/>
      <p:bldP spid="126" grpId="0" animBg="1"/>
      <p:bldP spid="8" grpId="0" animBg="1"/>
      <p:bldP spid="12" grpId="0"/>
    </p:bldLst>
  </p:timing>
</p:sld>
</file>

<file path=ppt/theme/theme1.xml><?xml version="1.0" encoding="utf-8"?>
<a:theme xmlns:a="http://schemas.openxmlformats.org/drawingml/2006/main" name="ISV leer">
  <a:themeElements>
    <a:clrScheme name="Akademie">
      <a:dk1>
        <a:sysClr val="windowText" lastClr="000000"/>
      </a:dk1>
      <a:lt1>
        <a:srgbClr val="FFFFFF"/>
      </a:lt1>
      <a:dk2>
        <a:srgbClr val="333333"/>
      </a:dk2>
      <a:lt2>
        <a:srgbClr val="FFFFFF"/>
      </a:lt2>
      <a:accent1>
        <a:srgbClr val="1E65A8"/>
      </a:accent1>
      <a:accent2>
        <a:srgbClr val="FF651F"/>
      </a:accent2>
      <a:accent3>
        <a:srgbClr val="F6932D"/>
      </a:accent3>
      <a:accent4>
        <a:srgbClr val="99C233"/>
      </a:accent4>
      <a:accent5>
        <a:srgbClr val="0E3254"/>
      </a:accent5>
      <a:accent6>
        <a:srgbClr val="FFC000"/>
      </a:accent6>
      <a:hlink>
        <a:srgbClr val="333333"/>
      </a:hlink>
      <a:folHlink>
        <a:srgbClr val="333333"/>
      </a:folHlink>
    </a:clrScheme>
    <a:fontScheme name="ISV">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V AfS PowerPoint 16_9.potx" id="{FD38AD90-6563-401B-AB5D-E50512C64641}" vid="{3912A47D-1DFE-4D36-A893-7885E222B12C}"/>
    </a:ext>
  </a:extLst>
</a:theme>
</file>

<file path=ppt/theme/theme2.xml><?xml version="1.0" encoding="utf-8"?>
<a:theme xmlns:a="http://schemas.openxmlformats.org/drawingml/2006/main" name="ISV Containerschiff">
  <a:themeElements>
    <a:clrScheme name="ISV">
      <a:dk1>
        <a:sysClr val="windowText" lastClr="000000"/>
      </a:dk1>
      <a:lt1>
        <a:sysClr val="window" lastClr="FFFFFF"/>
      </a:lt1>
      <a:dk2>
        <a:srgbClr val="44546A"/>
      </a:dk2>
      <a:lt2>
        <a:srgbClr val="E7E6E6"/>
      </a:lt2>
      <a:accent1>
        <a:srgbClr val="1E65A5"/>
      </a:accent1>
      <a:accent2>
        <a:srgbClr val="FF651F"/>
      </a:accent2>
      <a:accent3>
        <a:srgbClr val="FFA21F"/>
      </a:accent3>
      <a:accent4>
        <a:srgbClr val="15AC73"/>
      </a:accent4>
      <a:accent5>
        <a:srgbClr val="44546A"/>
      </a:accent5>
      <a:accent6>
        <a:srgbClr val="954F72"/>
      </a:accent6>
      <a:hlink>
        <a:srgbClr val="ED7D31"/>
      </a:hlink>
      <a:folHlink>
        <a:srgbClr val="ED7D31"/>
      </a:folHlink>
    </a:clrScheme>
    <a:fontScheme name="ISV">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V AfS PowerPoint 16_9.potx" id="{FD38AD90-6563-401B-AB5D-E50512C64641}" vid="{9E7D1B4C-900B-421A-BF36-BF396FE4999C}"/>
    </a:ext>
  </a:extLst>
</a:theme>
</file>

<file path=ppt/theme/theme3.xml><?xml version="1.0" encoding="utf-8"?>
<a:theme xmlns:a="http://schemas.openxmlformats.org/drawingml/2006/main" name="ISV Gastanker">
  <a:themeElements>
    <a:clrScheme name="ISV">
      <a:dk1>
        <a:sysClr val="windowText" lastClr="000000"/>
      </a:dk1>
      <a:lt1>
        <a:sysClr val="window" lastClr="FFFFFF"/>
      </a:lt1>
      <a:dk2>
        <a:srgbClr val="44546A"/>
      </a:dk2>
      <a:lt2>
        <a:srgbClr val="E7E6E6"/>
      </a:lt2>
      <a:accent1>
        <a:srgbClr val="1E65A5"/>
      </a:accent1>
      <a:accent2>
        <a:srgbClr val="FF651F"/>
      </a:accent2>
      <a:accent3>
        <a:srgbClr val="FFA21F"/>
      </a:accent3>
      <a:accent4>
        <a:srgbClr val="15AC73"/>
      </a:accent4>
      <a:accent5>
        <a:srgbClr val="44546A"/>
      </a:accent5>
      <a:accent6>
        <a:srgbClr val="954F72"/>
      </a:accent6>
      <a:hlink>
        <a:srgbClr val="ED7D31"/>
      </a:hlink>
      <a:folHlink>
        <a:srgbClr val="ED7D31"/>
      </a:folHlink>
    </a:clrScheme>
    <a:fontScheme name="ISV">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V AfS PowerPoint 16_9.potx" id="{FD38AD90-6563-401B-AB5D-E50512C64641}" vid="{53B0F38C-7BC0-43B4-B66E-18831EAB7DE0}"/>
    </a:ext>
  </a:extLst>
</a:theme>
</file>

<file path=ppt/theme/theme4.xml><?xml version="1.0" encoding="utf-8"?>
<a:theme xmlns:a="http://schemas.openxmlformats.org/drawingml/2006/main" name="ISV Kreuzfahrtschiff">
  <a:themeElements>
    <a:clrScheme name="ISV">
      <a:dk1>
        <a:sysClr val="windowText" lastClr="000000"/>
      </a:dk1>
      <a:lt1>
        <a:sysClr val="window" lastClr="FFFFFF"/>
      </a:lt1>
      <a:dk2>
        <a:srgbClr val="44546A"/>
      </a:dk2>
      <a:lt2>
        <a:srgbClr val="E7E6E6"/>
      </a:lt2>
      <a:accent1>
        <a:srgbClr val="1E65A5"/>
      </a:accent1>
      <a:accent2>
        <a:srgbClr val="FF651F"/>
      </a:accent2>
      <a:accent3>
        <a:srgbClr val="FFA21F"/>
      </a:accent3>
      <a:accent4>
        <a:srgbClr val="15AC73"/>
      </a:accent4>
      <a:accent5>
        <a:srgbClr val="44546A"/>
      </a:accent5>
      <a:accent6>
        <a:srgbClr val="954F72"/>
      </a:accent6>
      <a:hlink>
        <a:srgbClr val="ED7D31"/>
      </a:hlink>
      <a:folHlink>
        <a:srgbClr val="ED7D31"/>
      </a:folHlink>
    </a:clrScheme>
    <a:fontScheme name="ISV">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V AfS PowerPoint 16_9.potx" id="{FD38AD90-6563-401B-AB5D-E50512C64641}" vid="{9B3E178A-12F7-48A2-BF79-C5EAB60A221D}"/>
    </a:ext>
  </a:extLst>
</a:theme>
</file>

<file path=ppt/theme/theme5.xml><?xml version="1.0" encoding="utf-8"?>
<a:theme xmlns:a="http://schemas.openxmlformats.org/drawingml/2006/main" name="Office Theme">
  <a:themeElements>
    <a:clrScheme name="ISV">
      <a:dk1>
        <a:sysClr val="windowText" lastClr="000000"/>
      </a:dk1>
      <a:lt1>
        <a:sysClr val="window" lastClr="FFFFFF"/>
      </a:lt1>
      <a:dk2>
        <a:srgbClr val="44546A"/>
      </a:dk2>
      <a:lt2>
        <a:srgbClr val="E7E6E6"/>
      </a:lt2>
      <a:accent1>
        <a:srgbClr val="1E65A5"/>
      </a:accent1>
      <a:accent2>
        <a:srgbClr val="FF651F"/>
      </a:accent2>
      <a:accent3>
        <a:srgbClr val="FFA21F"/>
      </a:accent3>
      <a:accent4>
        <a:srgbClr val="15AC73"/>
      </a:accent4>
      <a:accent5>
        <a:srgbClr val="44546A"/>
      </a:accent5>
      <a:accent6>
        <a:srgbClr val="954F72"/>
      </a:accent6>
      <a:hlink>
        <a:srgbClr val="ED7D31"/>
      </a:hlink>
      <a:folHlink>
        <a:srgbClr val="ED7D31"/>
      </a:folHlink>
    </a:clrScheme>
    <a:fontScheme name="ISV Sans-Serif">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ISV">
      <a:dk1>
        <a:sysClr val="windowText" lastClr="000000"/>
      </a:dk1>
      <a:lt1>
        <a:sysClr val="window" lastClr="FFFFFF"/>
      </a:lt1>
      <a:dk2>
        <a:srgbClr val="44546A"/>
      </a:dk2>
      <a:lt2>
        <a:srgbClr val="E7E6E6"/>
      </a:lt2>
      <a:accent1>
        <a:srgbClr val="1E65A5"/>
      </a:accent1>
      <a:accent2>
        <a:srgbClr val="FF651F"/>
      </a:accent2>
      <a:accent3>
        <a:srgbClr val="FFA21F"/>
      </a:accent3>
      <a:accent4>
        <a:srgbClr val="15AC73"/>
      </a:accent4>
      <a:accent5>
        <a:srgbClr val="44546A"/>
      </a:accent5>
      <a:accent6>
        <a:srgbClr val="954F72"/>
      </a:accent6>
      <a:hlink>
        <a:srgbClr val="ED7D31"/>
      </a:hlink>
      <a:folHlink>
        <a:srgbClr val="ED7D31"/>
      </a:folHlink>
    </a:clrScheme>
    <a:fontScheme name="ISV Sans-Serif">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1A6548408D50E438D1DF9162A3C8B8B" ma:contentTypeVersion="2" ma:contentTypeDescription="Ein neues Dokument erstellen." ma:contentTypeScope="" ma:versionID="2ad61fd46526bfadc7ad8d8106e81217">
  <xsd:schema xmlns:xsd="http://www.w3.org/2001/XMLSchema" xmlns:xs="http://www.w3.org/2001/XMLSchema" xmlns:p="http://schemas.microsoft.com/office/2006/metadata/properties" xmlns:ns3="6ea961f1-c346-4966-be30-db2a8c45c45a" targetNamespace="http://schemas.microsoft.com/office/2006/metadata/properties" ma:root="true" ma:fieldsID="3296c8256b3d1339e79b88bce1ce7706" ns3:_="">
    <xsd:import namespace="6ea961f1-c346-4966-be30-db2a8c45c45a"/>
    <xsd:element name="properties">
      <xsd:complexType>
        <xsd:sequence>
          <xsd:element name="documentManagement">
            <xsd:complexType>
              <xsd:all>
                <xsd:element ref="ns3:SharedWithUser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a961f1-c346-4966-be30-db2a8c45c45a"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Freigabehinweis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014D25-AD5B-4A50-B682-9C37783B7F56}">
  <ds:schemaRefs>
    <ds:schemaRef ds:uri="http://schemas.microsoft.com/sharepoint/v3/contenttype/forms"/>
  </ds:schemaRefs>
</ds:datastoreItem>
</file>

<file path=customXml/itemProps2.xml><?xml version="1.0" encoding="utf-8"?>
<ds:datastoreItem xmlns:ds="http://schemas.openxmlformats.org/officeDocument/2006/customXml" ds:itemID="{7ADC9D7C-63DC-44A9-A2B1-F1595BF7994C}">
  <ds:schemaRefs>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schemas.microsoft.com/office/infopath/2007/PartnerControls"/>
    <ds:schemaRef ds:uri="http://purl.org/dc/terms/"/>
    <ds:schemaRef ds:uri="6ea961f1-c346-4966-be30-db2a8c45c45a"/>
    <ds:schemaRef ds:uri="http://www.w3.org/XML/1998/namespace"/>
    <ds:schemaRef ds:uri="http://purl.org/dc/elements/1.1/"/>
  </ds:schemaRefs>
</ds:datastoreItem>
</file>

<file path=customXml/itemProps3.xml><?xml version="1.0" encoding="utf-8"?>
<ds:datastoreItem xmlns:ds="http://schemas.openxmlformats.org/officeDocument/2006/customXml" ds:itemID="{EE7D5842-1FA4-4073-8C29-90C4F88A94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a961f1-c346-4966-be30-db2a8c45c4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ISV PowerPoint 16_9</Template>
  <TotalTime>0</TotalTime>
  <Words>2029</Words>
  <Application>Microsoft Office PowerPoint</Application>
  <PresentationFormat>Breitbild</PresentationFormat>
  <Paragraphs>210</Paragraphs>
  <Slides>21</Slides>
  <Notes>0</Notes>
  <HiddenSlides>0</HiddenSlides>
  <MMClips>0</MMClips>
  <ScaleCrop>false</ScaleCrop>
  <HeadingPairs>
    <vt:vector size="6" baseType="variant">
      <vt:variant>
        <vt:lpstr>Verwendete Schriftarten</vt:lpstr>
      </vt:variant>
      <vt:variant>
        <vt:i4>4</vt:i4>
      </vt:variant>
      <vt:variant>
        <vt:lpstr>Design</vt:lpstr>
      </vt:variant>
      <vt:variant>
        <vt:i4>4</vt:i4>
      </vt:variant>
      <vt:variant>
        <vt:lpstr>Folientitel</vt:lpstr>
      </vt:variant>
      <vt:variant>
        <vt:i4>21</vt:i4>
      </vt:variant>
    </vt:vector>
  </HeadingPairs>
  <TitlesOfParts>
    <vt:vector size="29" baseType="lpstr">
      <vt:lpstr>Arial</vt:lpstr>
      <vt:lpstr>Calibri</vt:lpstr>
      <vt:lpstr>Tahoma</vt:lpstr>
      <vt:lpstr>Wingdings</vt:lpstr>
      <vt:lpstr>ISV leer</vt:lpstr>
      <vt:lpstr>ISV Containerschiff</vt:lpstr>
      <vt:lpstr>ISV Gastanker</vt:lpstr>
      <vt:lpstr>ISV Kreuzfahrtschiff</vt:lpstr>
      <vt:lpstr>PowerPoint-Präsentation</vt:lpstr>
      <vt:lpstr>The Ghost of Oxygen</vt:lpstr>
      <vt:lpstr>Gas release during thermal runaway</vt:lpstr>
      <vt:lpstr>Gas release during thermal runaway</vt:lpstr>
      <vt:lpstr>Gas release during thermal runaway</vt:lpstr>
      <vt:lpstr>Gas release during thermal runaway</vt:lpstr>
      <vt:lpstr>Gas release during thermal runaway</vt:lpstr>
      <vt:lpstr>Gas release during thermal runaway</vt:lpstr>
      <vt:lpstr>Gas release during thermal runaway</vt:lpstr>
      <vt:lpstr>The Ghost of Oxygen</vt:lpstr>
      <vt:lpstr>The Ghost of Hydrogen</vt:lpstr>
      <vt:lpstr>Release of Hydrogen</vt:lpstr>
      <vt:lpstr>Release of Hydrogen</vt:lpstr>
      <vt:lpstr>Release of Hydrogen</vt:lpstr>
      <vt:lpstr>Release of Hydrogen</vt:lpstr>
      <vt:lpstr>Release of Hydrogen</vt:lpstr>
      <vt:lpstr>Release of Hydrogen</vt:lpstr>
      <vt:lpstr>Release of Hydrogen</vt:lpstr>
      <vt:lpstr>The Ghost of Hydrogen</vt:lpstr>
      <vt:lpstr>The optimum suppressing agent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Dana Meißner</dc:creator>
  <cp:lastModifiedBy>Dana Meißner</cp:lastModifiedBy>
  <cp:revision>663</cp:revision>
  <dcterms:created xsi:type="dcterms:W3CDTF">2017-03-23T07:58:17Z</dcterms:created>
  <dcterms:modified xsi:type="dcterms:W3CDTF">2021-12-06T07:39:59Z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0x01010021A6548408D50E438D1DF9162A3C8B8B</vt:lpwstr>
  </property>
</Properties>
</file>